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slides/charts/chart1.xml" ContentType="application/vnd.openxmlformats-officedocument.drawingml.chart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Default Extension="xlsx" ContentType="application/vnd.openxmlformats-officedocument.spreadsheetml.sheet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7fb765d4e6064799" /><Relationship Type="http://schemas.openxmlformats.org/officeDocument/2006/relationships/extended-properties" Target="/docProps/app.xml" Id="Raa5762e2593a4e9b" /><Relationship Type="http://schemas.openxmlformats.org/officeDocument/2006/relationships/officeDocument" Target="/ppt/presentation.xml" Id="R125a93bb98964b45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28c23546c4c34b9a"/>
  </p:sldMasterIdLst>
  <p:notesMasterIdLst>
    <p:notesMasterId xmlns:r="http://schemas.openxmlformats.org/officeDocument/2006/relationships" r:id="Rc7b91261a9924d39"/>
  </p:notesMasterIdLst>
  <p:sldIdLst>
    <p:sldId xmlns:r="http://schemas.openxmlformats.org/officeDocument/2006/relationships" id="256" r:id="R2d9d330c1ecb4e05"/>
    <p:sldId xmlns:r="http://schemas.openxmlformats.org/officeDocument/2006/relationships" id="257" r:id="R5224952d9587410e"/>
    <p:sldId xmlns:r="http://schemas.openxmlformats.org/officeDocument/2006/relationships" id="258" r:id="R417a75d963ad473c"/>
    <p:sldId xmlns:r="http://schemas.openxmlformats.org/officeDocument/2006/relationships" id="259" r:id="R7b4938562e2142a6"/>
    <p:sldId xmlns:r="http://schemas.openxmlformats.org/officeDocument/2006/relationships" id="260" r:id="R597fc5b2255e4466"/>
    <p:sldId xmlns:r="http://schemas.openxmlformats.org/officeDocument/2006/relationships" id="261" r:id="R99b18d90859a484d"/>
    <p:sldId xmlns:r="http://schemas.openxmlformats.org/officeDocument/2006/relationships" id="262" r:id="R7a608e28c9494630"/>
    <p:sldId xmlns:r="http://schemas.openxmlformats.org/officeDocument/2006/relationships" id="263" r:id="Re6490f43464b4ec6"/>
    <p:sldId xmlns:r="http://schemas.openxmlformats.org/officeDocument/2006/relationships" id="264" r:id="R22df8d776a7d4679"/>
    <p:sldId xmlns:r="http://schemas.openxmlformats.org/officeDocument/2006/relationships" id="265" r:id="R0ab8c5ea125e41f0"/>
    <p:sldId xmlns:r="http://schemas.openxmlformats.org/officeDocument/2006/relationships" id="266" r:id="Rc65674cd7dae43b0"/>
    <p:sldId xmlns:r="http://schemas.openxmlformats.org/officeDocument/2006/relationships" id="267" r:id="R214b5555c14f4127"/>
    <p:sldId xmlns:r="http://schemas.openxmlformats.org/officeDocument/2006/relationships" id="268" r:id="R39ea33747a044f8b"/>
    <p:sldId xmlns:r="http://schemas.openxmlformats.org/officeDocument/2006/relationships" id="269" r:id="Rf6cf3b16e6724045"/>
    <p:sldId xmlns:r="http://schemas.openxmlformats.org/officeDocument/2006/relationships" id="270" r:id="Re8dfc90cdc464ebf"/>
    <p:sldId xmlns:r="http://schemas.openxmlformats.org/officeDocument/2006/relationships" id="271" r:id="Rc6ed25018ac2464a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8241ef83a796454b" /><Relationship Type="http://schemas.openxmlformats.org/officeDocument/2006/relationships/slideMaster" Target="/ppt/slideMasters/slideMaster1.xml" Id="R28c23546c4c34b9a" /><Relationship Type="http://schemas.openxmlformats.org/officeDocument/2006/relationships/notesMaster" Target="/ppt/notesMasters/notesMaster1.xml" Id="Rc7b91261a9924d39" /><Relationship Type="http://schemas.openxmlformats.org/officeDocument/2006/relationships/presProps" Target="/ppt/presProps.xml" Id="Rc83b26eaae6b43be" /><Relationship Type="http://schemas.openxmlformats.org/officeDocument/2006/relationships/tableStyles" Target="/ppt/tableStyles.xml" Id="R87cb5185a7784e00" /><Relationship Type="http://schemas.openxmlformats.org/officeDocument/2006/relationships/slide" Target="/ppt/slides/slide1.xml" Id="R2d9d330c1ecb4e05" /><Relationship Type="http://schemas.openxmlformats.org/officeDocument/2006/relationships/slide" Target="/ppt/slides/slide2.xml" Id="R5224952d9587410e" /><Relationship Type="http://schemas.openxmlformats.org/officeDocument/2006/relationships/slide" Target="/ppt/slides/slide3.xml" Id="R417a75d963ad473c" /><Relationship Type="http://schemas.openxmlformats.org/officeDocument/2006/relationships/slide" Target="/ppt/slides/slide4.xml" Id="R7b4938562e2142a6" /><Relationship Type="http://schemas.openxmlformats.org/officeDocument/2006/relationships/slide" Target="/ppt/slides/slide5.xml" Id="R597fc5b2255e4466" /><Relationship Type="http://schemas.openxmlformats.org/officeDocument/2006/relationships/slide" Target="/ppt/slides/slide6.xml" Id="R99b18d90859a484d" /><Relationship Type="http://schemas.openxmlformats.org/officeDocument/2006/relationships/slide" Target="/ppt/slides/slide7.xml" Id="R7a608e28c9494630" /><Relationship Type="http://schemas.openxmlformats.org/officeDocument/2006/relationships/slide" Target="/ppt/slides/slide8.xml" Id="Re6490f43464b4ec6" /><Relationship Type="http://schemas.openxmlformats.org/officeDocument/2006/relationships/slide" Target="/ppt/slides/slide9.xml" Id="R22df8d776a7d4679" /><Relationship Type="http://schemas.openxmlformats.org/officeDocument/2006/relationships/slide" Target="/ppt/slides/slide10.xml" Id="R0ab8c5ea125e41f0" /><Relationship Type="http://schemas.openxmlformats.org/officeDocument/2006/relationships/slide" Target="/ppt/slides/slide11.xml" Id="Rc65674cd7dae43b0" /><Relationship Type="http://schemas.openxmlformats.org/officeDocument/2006/relationships/slide" Target="/ppt/slides/slide12.xml" Id="R214b5555c14f4127" /><Relationship Type="http://schemas.openxmlformats.org/officeDocument/2006/relationships/slide" Target="/ppt/slides/slide13.xml" Id="R39ea33747a044f8b" /><Relationship Type="http://schemas.openxmlformats.org/officeDocument/2006/relationships/slide" Target="/ppt/slides/slide14.xml" Id="Rf6cf3b16e6724045" /><Relationship Type="http://schemas.openxmlformats.org/officeDocument/2006/relationships/slide" Target="/ppt/slides/slide15.xml" Id="Re8dfc90cdc464ebf" /><Relationship Type="http://schemas.openxmlformats.org/officeDocument/2006/relationships/slide" Target="/ppt/slides/slide16.xml" Id="Rc6ed25018ac2464a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1948639959dc47b1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b717f8e5e3fd44ab" /><Relationship Type="http://schemas.openxmlformats.org/officeDocument/2006/relationships/notesMaster" Target="/ppt/notesMasters/notesMaster1.xml" Id="R249b211cc1e549c8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a8889646ef7e4bc7" /><Relationship Type="http://schemas.openxmlformats.org/officeDocument/2006/relationships/notesMaster" Target="/ppt/notesMasters/notesMaster1.xml" Id="R4710e356598d413b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6e43829888994d6c" /><Relationship Type="http://schemas.openxmlformats.org/officeDocument/2006/relationships/notesMaster" Target="/ppt/notesMasters/notesMaster1.xml" Id="R4d471fb14f1f4121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ec252fbfea234d8a" /><Relationship Type="http://schemas.openxmlformats.org/officeDocument/2006/relationships/notesMaster" Target="/ppt/notesMasters/notesMaster1.xml" Id="Raa20615298564443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2f350dfe53b34104" /><Relationship Type="http://schemas.openxmlformats.org/officeDocument/2006/relationships/notesMaster" Target="/ppt/notesMasters/notesMaster1.xml" Id="R31b12aa411df41d8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e025ca7a3f044fb6" /><Relationship Type="http://schemas.openxmlformats.org/officeDocument/2006/relationships/notesMaster" Target="/ppt/notesMasters/notesMaster1.xml" Id="Rf560da02382f4c22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0df038486b144e3d" /><Relationship Type="http://schemas.openxmlformats.org/officeDocument/2006/relationships/notesMaster" Target="/ppt/notesMasters/notesMaster1.xml" Id="Rd9a725c6a33a4675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1384d1ec44f94f67" /><Relationship Type="http://schemas.openxmlformats.org/officeDocument/2006/relationships/notesMaster" Target="/ppt/notesMasters/notesMaster1.xml" Id="Rfc375c5004464850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c0180d6f8e284f93" /><Relationship Type="http://schemas.openxmlformats.org/officeDocument/2006/relationships/notesMaster" Target="/ppt/notesMasters/notesMaster1.xml" Id="R117cce5eef074e34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5a164ca1e22145c5" /><Relationship Type="http://schemas.openxmlformats.org/officeDocument/2006/relationships/notesMaster" Target="/ppt/notesMasters/notesMaster1.xml" Id="R168af20cbf0e45a1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4ea519cfef614710" /><Relationship Type="http://schemas.openxmlformats.org/officeDocument/2006/relationships/notesMaster" Target="/ppt/notesMasters/notesMaster1.xml" Id="Rbe4d4f2f8bbf494f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17ca6785a02e4a95" /><Relationship Type="http://schemas.openxmlformats.org/officeDocument/2006/relationships/notesMaster" Target="/ppt/notesMasters/notesMaster1.xml" Id="R67108fe8b6e14818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ab6c95604ac649ae" /><Relationship Type="http://schemas.openxmlformats.org/officeDocument/2006/relationships/notesMaster" Target="/ppt/notesMasters/notesMaster1.xml" Id="Rceb130cb973c4f3a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f460bfbe5cdd48cf" /><Relationship Type="http://schemas.openxmlformats.org/officeDocument/2006/relationships/notesMaster" Target="/ppt/notesMasters/notesMaster1.xml" Id="Rf37d711a022f4bba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1ba051411c6c4332" /><Relationship Type="http://schemas.openxmlformats.org/officeDocument/2006/relationships/notesMaster" Target="/ppt/notesMasters/notesMaster1.xml" Id="R4335bc2a66854925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f379e4dab40645cc" /><Relationship Type="http://schemas.openxmlformats.org/officeDocument/2006/relationships/notesMaster" Target="/ppt/notesMasters/notesMaster1.xml" Id="R4087da2270624967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Fotografía real de Costa Natri, archivo visita-03.jpg del material BKS. Proyecto: https://bksrealestate.cl/p/costa-natri/</a:t>
            </a:r>
          </a:p>
          <a:p xmlns:a="http://schemas.openxmlformats.org/drawingml/2006/main">
            <a:r>
              <a:t>Corte de información: 6 de octubre de 2026. Fechas futuras sujetas a ejecución.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Información del proyecto consultada el 6/10/2026: https://bksrealestate.cl/p/costa-natri/. Las superficies, documentación y condiciones corresponden al lote específico. Fotografías del archivo BKS.</a:t>
            </a:r>
          </a:p>
          <a:p xmlns:a="http://schemas.openxmlformats.org/drawingml/2006/main">
            <a:r>
              <a:t>Corte de información: 6 de octubre de 2026. Fechas futuras sujetas a ejecución.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Esquema de secuencia, no mapa ni trazado de ingeniería. https://bksrealestate.cl/p/costa-natri/</a:t>
            </a:r>
          </a:p>
          <a:p xmlns:a="http://schemas.openxmlformats.org/drawingml/2006/main">
            <a:r>
              <a:t>https://www.mop.gob.cl/mop-adjudica-concesion-de-la-ruta-5-chacao-chonchi-en-chiloe-por-una-inversion-cercana-a-los-us600-millones/</a:t>
            </a:r>
          </a:p>
          <a:p xmlns:a="http://schemas.openxmlformats.org/drawingml/2006/main">
            <a:r>
              <a:t>https://concesiones.mop.gob.cl/uploads/sites/4/2026/02/DSA_129_01122025_Chonchi.pdf</a:t>
            </a:r>
          </a:p>
          <a:p xmlns:a="http://schemas.openxmlformats.org/drawingml/2006/main">
            <a:r>
              <a:t>Corte de información: 6 de octubre de 2026. Fechas futuras sujetas a ejecución.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Fuente MOP del 3/9/2026: https://www.mop.gob.cl/puente-chacao-alcanza-casi-un-68-de-avance-y-se-encamina-a-su-etapa-decisiva-de-construccion/</a:t>
            </a:r>
          </a:p>
          <a:p xmlns:a="http://schemas.openxmlformats.org/drawingml/2006/main">
            <a:r>
              <a:t>Fotografía: MOP, misma publicación. Los 3 minutos corresponden al cruce del canal, no al viaje a Costa Natri.</a:t>
            </a:r>
          </a:p>
          <a:p xmlns:a="http://schemas.openxmlformats.org/drawingml/2006/main">
            <a:r>
              <a:t>Corte de información: 6 de octubre de 2026. Fechas futuras sujetas a ejecución.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https://www.mop.gob.cl/mop-adjudica-concesion-de-la-ruta-5-chacao-chonchi-en-chiloe-por-una-inversion-cercana-a-los-us600-millones/</a:t>
            </a:r>
          </a:p>
          <a:p xmlns:a="http://schemas.openxmlformats.org/drawingml/2006/main">
            <a:r>
              <a:t>https://concesiones.mop.gob.cl/uploads/sites/4/2026/02/DSA_129_01122025_Chonchi.pdf. 126 km de alcance total aproximado, con baipás de Castro. Aproximadamente 106 km de mejoramiento y/o ampliación a doble calzada. La operación plena se estima hacia 2033.</a:t>
            </a:r>
          </a:p>
          <a:p xmlns:a="http://schemas.openxmlformats.org/drawingml/2006/main">
            <a:r>
              <a:t>Corte de información: 6 de octubre de 2026. Fechas futuras sujetas a ejecución.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https://bksrealestate.cl/p/costa-natri/</a:t>
            </a:r>
          </a:p>
          <a:p xmlns:a="http://schemas.openxmlformats.org/drawingml/2006/main">
            <a:r>
              <a:t>https://www.mop.gob.cl/mop-adjudica-concesion-de-la-ruta-5-chacao-chonchi-en-chiloe-por-una-inversion-cercana-a-los-us600-millones/. Análisis BKS: el acceso a Natri queda al sur del límite de la concesión adjudicada. No se ha calculado distancia ni ahorro de viaje al predio. Foto real camino-lago.jpg.</a:t>
            </a:r>
          </a:p>
          <a:p xmlns:a="http://schemas.openxmlformats.org/drawingml/2006/main">
            <a:r>
              <a:t>Corte de información: 6 de octubre de 2026. Fechas futuras sujetas a ejecución.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https://aeropuertos.mop.gob.cl/aerodromo-mocopulli/. Diseño hasta segundo semestre de 2027. Primera etapa de obras planificada 2028–2030. Imagen: render referencial DAP, Render-Mocopulli2.png. La ampliación no confirma nuevas rutas ni frecuencias aéreas.</a:t>
            </a:r>
          </a:p>
          <a:p xmlns:a="http://schemas.openxmlformats.org/drawingml/2006/main">
            <a:r>
              <a:t>Corte de información: 6 de octubre de 2026. Fechas futuras sujetas a ejecución.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https://www.mop.gob.cl/puente-chacao-alcanza-casi-un-68-de-avance-y-se-encamina-a-su-etapa-decisiva-de-construccion/</a:t>
            </a:r>
          </a:p>
          <a:p xmlns:a="http://schemas.openxmlformats.org/drawingml/2006/main">
            <a:r>
              <a:t>https://www.mop.gob.cl/mop-adjudica-concesion-de-la-ruta-5-chacao-chonchi-en-chiloe-por-una-inversion-cercana-a-los-us600-millones/</a:t>
            </a:r>
          </a:p>
          <a:p xmlns:a="http://schemas.openxmlformats.org/drawingml/2006/main">
            <a:r>
              <a:t>https://aeropuertos.mop.gob.cl/aerodromo-mocopulli/</a:t>
            </a:r>
          </a:p>
          <a:p xmlns:a="http://schemas.openxmlformats.org/drawingml/2006/main">
            <a:r>
              <a:t>Corte de información: 6 de octubre de 2026. Fechas futuras sujetas a ejecución.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https://www.sernatur.cl/wp-content/uploads/2026/02/2-informe-to-en-eat-vacaciones-verano-del-09-al-14-de-febrero-2026.pdf. Ocupabilidad en establecimientos de alojamiento turístico. Es una medición de una semana de verano. No representa ocupación anual, demanda de Costa Natri ni rentabilidad de cabañas.</a:t>
            </a:r>
          </a:p>
          <a:p xmlns:a="http://schemas.openxmlformats.org/drawingml/2006/main">
            <a:r>
              <a:t>Corte de información: 6 de octubre de 2026. Fechas futuras sujetas a ejecución.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https://sschiloe.redsalud.gob.cl/servicio-de-salud-chiloe-informa-avances-en-la-puesta-en-marcha-de-los-nuevos-hospitales-de-ancud-y-quellon-ante-autoridades-del-ministerio-de-salud/</a:t>
            </a:r>
          </a:p>
          <a:p xmlns:a="http://schemas.openxmlformats.org/drawingml/2006/main">
            <a:r>
              <a:t>https://dppchiloe.dpp.gob.cl/2026/02/21/inauguran-nuevo-hospital-de-queilen-triplica-su-tamano-y-devuelve-condiciones-dignas-de-atencion-tras-11-anos-en-instalaciones-provisorias/. Queilen inaugurado en febrero de 2026. Ancud avanzaba en recepción provisoria. Quellón con atención abierta y apertura progresiva. Implicancia inmobiliaria: análisis BKS, sin estimación cuantitativa.</a:t>
            </a:r>
          </a:p>
          <a:p xmlns:a="http://schemas.openxmlformats.org/drawingml/2006/main">
            <a:r>
              <a:t>Corte de información: 6 de octubre de 2026. Fechas futuras sujetas a ejecución.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https://planeamiento.mop.gob.cl/plan-a-pagina-web-plan-territorial-de-desarrollo-para-zonas-rezagadas-territorios-insulares-y-aislados-del-mar-interior-de-chiloe-los-lagos/</a:t>
            </a:r>
          </a:p>
          <a:p xmlns:a="http://schemas.openxmlformats.org/drawingml/2006/main">
            <a:r>
              <a:t>https://dop.mop.gob.cl/2026/09/29/una-infraestructura-que-acompana-la-vida-de-chiloe/. 133 iniciativas entre proyectos, programas y estudios, horizonte 2021–2029. Incluye sectores aislados e insulares de Calbuco, Quemchi, Quinchao, Puqueldón, Queilen y Quellón. No son obras de Costa Natri. Fotografía real pradera-bosque.png.</a:t>
            </a:r>
          </a:p>
          <a:p xmlns:a="http://schemas.openxmlformats.org/drawingml/2006/main">
            <a:r>
              <a:t>Corte de información: 6 de octubre de 2026. Fechas futuras sujetas a ejecución.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https://bksrealestate.cl/p/costa-natri/</a:t>
            </a:r>
          </a:p>
          <a:p xmlns:a="http://schemas.openxmlformats.org/drawingml/2006/main">
            <a:r>
              <a:t>https://www.mop.gob.cl/puente-chacao-alcanza-casi-un-68-de-avance-y-se-encamina-a-su-etapa-decisiva-de-construccion/</a:t>
            </a:r>
          </a:p>
          <a:p xmlns:a="http://schemas.openxmlformats.org/drawingml/2006/main">
            <a:r>
              <a:t>https://www.mop.gob.cl/mop-adjudica-concesion-de-la-ruta-5-chacao-chonchi-en-chiloe-por-una-inversion-cercana-a-los-us600-millones/</a:t>
            </a:r>
          </a:p>
          <a:p xmlns:a="http://schemas.openxmlformats.org/drawingml/2006/main">
            <a:r>
              <a:t>https://aeropuertos.mop.gob.cl/aerodromo-mocopulli/. Estos son mecanismos posibles, no efectos cuantificados ni tasación. Los resultados dependen de cada lote, precio y ejecución de obras.</a:t>
            </a:r>
          </a:p>
          <a:p xmlns:a="http://schemas.openxmlformats.org/drawingml/2006/main">
            <a:r>
              <a:t>Corte de información: 6 de octubre de 2026. Fechas futuras sujetas a ejecución.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https://blog.transsa.com/post/puente-chacao-2028-impacto-inmobiliario-plusvalia-chiloe</a:t>
            </a:r>
          </a:p>
          <a:p xmlns:a="http://schemas.openxmlformats.org/drawingml/2006/main">
            <a:r>
              <a:t>https://bksrealestate.cl/p/costa-natri/</a:t>
            </a:r>
          </a:p>
          <a:p xmlns:a="http://schemas.openxmlformats.org/drawingml/2006/main">
            <a:r>
              <a:t>https://www.sag.gob.cl/sites/default/files/2520887.pdf. No confundir promesa de infraestructura con retorno. Requiere comparables de compraventas cerradas, en UF por superficie, y costos. SAG: subdivisión no es autorización de construcción o cambio de uso.</a:t>
            </a:r>
          </a:p>
          <a:p xmlns:a="http://schemas.openxmlformats.org/drawingml/2006/main">
            <a:r>
              <a:t>Corte de información: 6 de octubre de 2026. Fechas futuras sujetas a ejecución.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Fotografía real visita-02.jpg del proyecto. Contacto BKS confirmado en BKS_MASTER_CONTEXT.md. https://bksrealestate.cl/p/costa-natri/</a:t>
            </a:r>
          </a:p>
          <a:p xmlns:a="http://schemas.openxmlformats.org/drawingml/2006/main">
            <a:r>
              <a:t>Corte de información: 6 de octubre de 2026. Fechas futuras sujetas a ejecución.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https://bksrealestate.cl/p/costa-natri/</a:t>
            </a:r>
          </a:p>
          <a:p xmlns:a="http://schemas.openxmlformats.org/drawingml/2006/main">
            <a:r>
              <a:t>https://www.mop.gob.cl/puente-chacao-alcanza-casi-un-68-de-avance-y-se-encamina-a-su-etapa-decisiva-de-construccion/</a:t>
            </a:r>
          </a:p>
          <a:p xmlns:a="http://schemas.openxmlformats.org/drawingml/2006/main">
            <a:r>
              <a:t>https://www.mop.gob.cl/mop-adjudica-concesion-de-la-ruta-5-chacao-chonchi-en-chiloe-por-una-inversion-cercana-a-los-us600-millones/</a:t>
            </a:r>
          </a:p>
          <a:p xmlns:a="http://schemas.openxmlformats.org/drawingml/2006/main">
            <a:r>
              <a:t>https://concesiones.mop.gob.cl/uploads/sites/4/2026/02/DSA_129_01122025_Chonchi.pdf</a:t>
            </a:r>
          </a:p>
          <a:p xmlns:a="http://schemas.openxmlformats.org/drawingml/2006/main">
            <a:r>
              <a:t>https://aeropuertos.mop.gob.cl/aerodromo-mocopulli/</a:t>
            </a:r>
          </a:p>
          <a:p xmlns:a="http://schemas.openxmlformats.org/drawingml/2006/main">
            <a:r>
              <a:t>https://www.sernatur.cl/wp-content/uploads/2026/02/2-informe-to-en-eat-vacaciones-verano-del-09-al-14-de-febrero-2026.pdf</a:t>
            </a:r>
          </a:p>
          <a:p xmlns:a="http://schemas.openxmlformats.org/drawingml/2006/main">
            <a:r>
              <a:t>https://sschiloe.redsalud.gob.cl/servicio-de-salud-chiloe-informa-avances-en-la-puesta-en-marcha-de-los-nuevos-hospitales-de-ancud-y-quellon-ante-autoridades-del-ministerio-de-salud/</a:t>
            </a:r>
          </a:p>
          <a:p xmlns:a="http://schemas.openxmlformats.org/drawingml/2006/main">
            <a:r>
              <a:t>https://dppchiloe.dpp.gob.cl/2026/02/21/inauguran-nuevo-hospital-de-queilen-triplica-su-tamano-y-devuelve-condiciones-dignas-de-atencion-tras-11-anos-en-instalaciones-provisorias/</a:t>
            </a:r>
          </a:p>
          <a:p xmlns:a="http://schemas.openxmlformats.org/drawingml/2006/main">
            <a:r>
              <a:t>https://planeamiento.mop.gob.cl/plan-a-pagina-web-plan-territorial-de-desarrollo-para-zonas-rezagadas-territorios-insulares-y-aislados-del-mar-interior-de-chiloe-los-lagos/</a:t>
            </a:r>
          </a:p>
          <a:p xmlns:a="http://schemas.openxmlformats.org/drawingml/2006/main">
            <a:r>
              <a:t>https://dop.mop.gob.cl/2026/09/29/una-infraestructura-que-acompana-la-vida-de-chiloe/</a:t>
            </a:r>
          </a:p>
          <a:p xmlns:a="http://schemas.openxmlformats.org/drawingml/2006/main">
            <a:r>
              <a:t>https://www.sag.gob.cl/sites/default/files/2520887.pdf</a:t>
            </a:r>
          </a:p>
          <a:p xmlns:a="http://schemas.openxmlformats.org/drawingml/2006/main">
            <a:r>
              <a:t>https://blog.transsa.com/post/puente-chacao-2028-impacto-inmobiliario-plusvalia-chiloe</a:t>
            </a:r>
          </a:p>
          <a:p xmlns:a="http://schemas.openxmlformats.org/drawingml/2006/main">
            <a:r>
              <a:t>Corte de información: 6 de octubre de 2026. Fechas futuras sujetas a ejecución.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https://bksrealestate.cl/p/costa-natri/</a:t>
            </a:r>
          </a:p>
          <a:p xmlns:a="http://schemas.openxmlformats.org/drawingml/2006/main">
            <a:r>
              <a:t>https://www.mop.gob.cl/puente-chacao-alcanza-casi-un-68-de-avance-y-se-encamina-a-su-etapa-decisiva-de-construccion/</a:t>
            </a:r>
          </a:p>
          <a:p xmlns:a="http://schemas.openxmlformats.org/drawingml/2006/main">
            <a:r>
              <a:t>https://www.mop.gob.cl/mop-adjudica-concesion-de-la-ruta-5-chacao-chonchi-en-chiloe-por-una-inversion-cercana-a-los-us600-millones/</a:t>
            </a:r>
          </a:p>
          <a:p xmlns:a="http://schemas.openxmlformats.org/drawingml/2006/main">
            <a:r>
              <a:t>https://concesiones.mop.gob.cl/uploads/sites/4/2026/02/DSA_129_01122025_Chonchi.pdf</a:t>
            </a:r>
          </a:p>
          <a:p xmlns:a="http://schemas.openxmlformats.org/drawingml/2006/main">
            <a:r>
              <a:t>https://aeropuertos.mop.gob.cl/aerodromo-mocopulli/</a:t>
            </a:r>
          </a:p>
          <a:p xmlns:a="http://schemas.openxmlformats.org/drawingml/2006/main">
            <a:r>
              <a:t>https://www.sernatur.cl/wp-content/uploads/2026/02/2-informe-to-en-eat-vacaciones-verano-del-09-al-14-de-febrero-2026.pdf</a:t>
            </a:r>
          </a:p>
          <a:p xmlns:a="http://schemas.openxmlformats.org/drawingml/2006/main">
            <a:r>
              <a:t>https://sschiloe.redsalud.gob.cl/servicio-de-salud-chiloe-informa-avances-en-la-puesta-en-marcha-de-los-nuevos-hospitales-de-ancud-y-quellon-ante-autoridades-del-ministerio-de-salud/</a:t>
            </a:r>
          </a:p>
          <a:p xmlns:a="http://schemas.openxmlformats.org/drawingml/2006/main">
            <a:r>
              <a:t>https://dppchiloe.dpp.gob.cl/2026/02/21/inauguran-nuevo-hospital-de-queilen-triplica-su-tamano-y-devuelve-condiciones-dignas-de-atencion-tras-11-anos-en-instalaciones-provisorias/</a:t>
            </a:r>
          </a:p>
          <a:p xmlns:a="http://schemas.openxmlformats.org/drawingml/2006/main">
            <a:r>
              <a:t>https://planeamiento.mop.gob.cl/plan-a-pagina-web-plan-territorial-de-desarrollo-para-zonas-rezagadas-territorios-insulares-y-aislados-del-mar-interior-de-chiloe-los-lagos/</a:t>
            </a:r>
          </a:p>
          <a:p xmlns:a="http://schemas.openxmlformats.org/drawingml/2006/main">
            <a:r>
              <a:t>https://dop.mop.gob.cl/2026/09/29/una-infraestructura-que-acompana-la-vida-de-chiloe/</a:t>
            </a:r>
          </a:p>
          <a:p xmlns:a="http://schemas.openxmlformats.org/drawingml/2006/main">
            <a:r>
              <a:t>https://www.sag.gob.cl/sites/default/files/2520887.pdf</a:t>
            </a:r>
          </a:p>
          <a:p xmlns:a="http://schemas.openxmlformats.org/drawingml/2006/main">
            <a:r>
              <a:t>https://blog.transsa.com/post/puente-chacao-2028-impacto-inmobiliario-plusvalia-chiloe</a:t>
            </a:r>
          </a:p>
          <a:p xmlns:a="http://schemas.openxmlformats.org/drawingml/2006/main">
            <a:r>
              <a:t>Corte de información: 6 de octubre de 2026. Fechas futuras sujetas a ejecución.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88b9e26d02f4189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047fdefcef994d0a" /><Relationship Type="http://schemas.openxmlformats.org/officeDocument/2006/relationships/slideLayout" Target="/ppt/slideLayouts/slideLayout1.xml" Id="Rc5d30ac699ad43cd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c5d30ac699ad43cd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c0fdf03199742eb" /><Relationship Type="http://schemas.openxmlformats.org/officeDocument/2006/relationships/image" Target="/ppt/media/image.jpeg" Id="Rd52538682d604908" /><Relationship Type="http://schemas.openxmlformats.org/officeDocument/2006/relationships/notesSlide" Target="/ppt/notesSlides/notesSlide1.xml" Id="R7d477609069e43a5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f508b873f5347c9" /><Relationship Type="http://schemas.openxmlformats.org/officeDocument/2006/relationships/image" Target="/ppt/media/image2.jpeg" Id="R10353f545aa54b80" /><Relationship Type="http://schemas.openxmlformats.org/officeDocument/2006/relationships/notesSlide" Target="/ppt/notesSlides/notesSlide2.xml" Id="R51c3c60b72e24c7e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4522c3bc22f4836" /><Relationship Type="http://schemas.openxmlformats.org/officeDocument/2006/relationships/notesSlide" Target="/ppt/notesSlides/notesSlide3.xml" Id="Rfd8e6e40353d42d7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61c0694d1b74a03" /><Relationship Type="http://schemas.openxmlformats.org/officeDocument/2006/relationships/image" Target="/ppt/media/image3.jpeg" Id="Rb148d1633fe144d9" /><Relationship Type="http://schemas.openxmlformats.org/officeDocument/2006/relationships/notesSlide" Target="/ppt/notesSlides/notesSlide4.xml" Id="Rce6e568ac1a94e83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1a34a91f88243fa" /><Relationship Type="http://schemas.openxmlformats.org/officeDocument/2006/relationships/notesSlide" Target="/ppt/notesSlides/notesSlide5.xml" Id="R3be5f7b9e4044560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54ca96788614e01" /><Relationship Type="http://schemas.openxmlformats.org/officeDocument/2006/relationships/image" Target="/ppt/media/image4.jpeg" Id="R405e3842a11f453b" /><Relationship Type="http://schemas.openxmlformats.org/officeDocument/2006/relationships/notesSlide" Target="/ppt/notesSlides/notesSlide6.xml" Id="Rfd52446975da4453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aa588c4326b4bdf" /><Relationship Type="http://schemas.openxmlformats.org/officeDocument/2006/relationships/image" Target="/ppt/media/image.png" Id="R55e354bfeaed47ea" /><Relationship Type="http://schemas.openxmlformats.org/officeDocument/2006/relationships/notesSlide" Target="/ppt/notesSlides/notesSlide7.xml" Id="Rf135ddb251bb48dd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c2f290c2e944189" /><Relationship Type="http://schemas.openxmlformats.org/officeDocument/2006/relationships/notesSlide" Target="/ppt/notesSlides/notesSlide8.xml" Id="Rc046c157304c4105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b16090408a54cdd" /><Relationship Type="http://schemas.openxmlformats.org/officeDocument/2006/relationships/chart" Target="/ppt/slides/charts/chart1.xml" Id="Ra6308f9fda3b4941" /><Relationship Type="http://schemas.openxmlformats.org/officeDocument/2006/relationships/notesSlide" Target="/ppt/notesSlides/notesSlide9.xml" Id="Rcbe59dc0e01f405f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6f5d288bab04ef9" /><Relationship Type="http://schemas.openxmlformats.org/officeDocument/2006/relationships/notesSlide" Target="/ppt/notesSlides/notesSlide10.xml" Id="R3479a207dc754945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eb263d9edec4e68" /><Relationship Type="http://schemas.openxmlformats.org/officeDocument/2006/relationships/image" Target="/ppt/media/image2.png" Id="R7c352409a6e34b0e" /><Relationship Type="http://schemas.openxmlformats.org/officeDocument/2006/relationships/notesSlide" Target="/ppt/notesSlides/notesSlide11.xml" Id="R3a9b8fd89c454c96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309f53a14d84a52" /><Relationship Type="http://schemas.openxmlformats.org/officeDocument/2006/relationships/notesSlide" Target="/ppt/notesSlides/notesSlide12.xml" Id="R2963596045a54057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5e3efddbea04ecc" /><Relationship Type="http://schemas.openxmlformats.org/officeDocument/2006/relationships/notesSlide" Target="/ppt/notesSlides/notesSlide13.xml" Id="Rf8edae2ae7db4423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55b26ffae40498d" /><Relationship Type="http://schemas.openxmlformats.org/officeDocument/2006/relationships/image" Target="/ppt/media/image5.jpeg" Id="R501e668c8d6a4107" /><Relationship Type="http://schemas.openxmlformats.org/officeDocument/2006/relationships/hyperlink" Target="https://wa.me/56954073680?text=Hola%20Tom%C3%A1s%2C%20quiero%20coordinar%20una%20visita%20a%20Costa%20Natri." TargetMode="External" Id="Rb1e6a296d0834ca5" /><Relationship Type="http://schemas.openxmlformats.org/officeDocument/2006/relationships/notesSlide" Target="/ppt/notesSlides/notesSlide14.xml" Id="Rcc2cc133d7d74cd6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367c4335cd94ce2" /><Relationship Type="http://schemas.openxmlformats.org/officeDocument/2006/relationships/hyperlink" Target="https://www.mop.gob.cl/puente-chacao-alcanza-casi-un-68-de-avance-y-se-encamina-a-su-etapa-decisiva-de-construccion/" TargetMode="External" Id="R7c5d8dca308341d0" /><Relationship Type="http://schemas.openxmlformats.org/officeDocument/2006/relationships/hyperlink" Target="https://www.mop.gob.cl/mop-adjudica-concesion-de-la-ruta-5-chacao-chonchi-en-chiloe-por-una-inversion-cercana-a-los-us600-millones/" TargetMode="External" Id="Reddbb5b9c5d743f2" /><Relationship Type="http://schemas.openxmlformats.org/officeDocument/2006/relationships/hyperlink" Target="https://concesiones.mop.gob.cl/uploads/sites/4/2026/02/DSA_129_01122025_Chonchi.pdf" TargetMode="External" Id="Rdeadd58f37984ad3" /><Relationship Type="http://schemas.openxmlformats.org/officeDocument/2006/relationships/hyperlink" Target="https://aeropuertos.mop.gob.cl/aerodromo-mocopulli/" TargetMode="External" Id="R7b85cd7c197c4c7e" /><Relationship Type="http://schemas.openxmlformats.org/officeDocument/2006/relationships/notesSlide" Target="/ppt/notesSlides/notesSlide15.xml" Id="R2991cfe3ee8d4637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d606db0be254729" /><Relationship Type="http://schemas.openxmlformats.org/officeDocument/2006/relationships/hyperlink" Target="https://bksrealestate.cl/p/costa-natri/" TargetMode="External" Id="R337ce47cc37c4b85" /><Relationship Type="http://schemas.openxmlformats.org/officeDocument/2006/relationships/hyperlink" Target="https://www.sernatur.cl/wp-content/uploads/2026/02/2-informe-to-en-eat-vacaciones-verano-del-09-al-14-de-febrero-2026.pdf" TargetMode="External" Id="R0679fdea82a040c6" /><Relationship Type="http://schemas.openxmlformats.org/officeDocument/2006/relationships/hyperlink" Target="https://sschiloe.redsalud.gob.cl/servicio-de-salud-chiloe-informa-avances-en-la-puesta-en-marcha-de-los-nuevos-hospitales-de-ancud-y-quellon-ante-autoridades-del-ministerio-de-salud/" TargetMode="External" Id="R143bb9242a984959" /><Relationship Type="http://schemas.openxmlformats.org/officeDocument/2006/relationships/hyperlink" Target="https://dppchiloe.dpp.gob.cl/2026/02/21/inauguran-nuevo-hospital-de-queilen-triplica-su-tamano-y-devuelve-condiciones-dignas-de-atencion-tras-11-anos-en-instalaciones-provisorias/" TargetMode="External" Id="R0aa226307fcf4bad" /><Relationship Type="http://schemas.openxmlformats.org/officeDocument/2006/relationships/hyperlink" Target="https://planeamiento.mop.gob.cl/plan-a-pagina-web-plan-territorial-de-desarrollo-para-zonas-rezagadas-territorios-insulares-y-aislados-del-mar-interior-de-chiloe-los-lagos/" TargetMode="External" Id="R74b535ac5c4e4b7a" /><Relationship Type="http://schemas.openxmlformats.org/officeDocument/2006/relationships/hyperlink" Target="https://www.sag.gob.cl/sites/default/files/2520887.pdf" TargetMode="External" Id="R7b30382f08d54c3e" /><Relationship Type="http://schemas.openxmlformats.org/officeDocument/2006/relationships/hyperlink" Target="https://blog.transsa.com/post/puente-chacao-2028-impacto-inmobiliario-plusvalia-chiloe" TargetMode="External" Id="R1eab342bc56c4588" /><Relationship Type="http://schemas.openxmlformats.org/officeDocument/2006/relationships/notesSlide" Target="/ppt/notesSlides/notesSlide16.xml" Id="Rf7b4c716ba6742b8" /></Relationships>
</file>

<file path=ppt/slides/charts/_rels/chart1.xml.rels><Relationships xmlns="http://schemas.openxmlformats.org/package/2006/relationships"><Relationship Id="rIdChartSnapshot1" Type="http://schemas.openxmlformats.org/officeDocument/2006/relationships/package" Target="../../embeddings/chart-data-snapshot-001.xlsx"/></Relationships>
</file>

<file path=ppt/slides/charts/chart1.xml><?xml version="1.0" encoding="utf-8"?>
<c:chartSpace xmlns:c="http://schemas.openxmlformats.org/drawingml/2006/chart" xmlns:r="http://schemas.openxmlformats.org/officeDocument/2006/relationships">
  <c:lang val="en-US"/>
  <c:chart>
    <c:title>
      <c:tx>
        <c:rich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 sz="1725">
                <a:solidFill>
                  <a:srgbClr val="183C36"/>
                </a:solidFill>
                <a:latin typeface="Helvetica Neue"/>
                <a:ea typeface="Helvetica Neue"/>
                <a:cs typeface="Helvetica Neue"/>
              </a:rPr>
              <a:t>Ocupabilidad de alojamiento turístico</a:t>
            </a:r>
          </a:p>
        </c:rich>
      </c:tx>
      <c:overlay val="0"/>
      <c:txPr>
        <a:bodyPr xmlns:a="http://schemas.openxmlformats.org/drawingml/2006/main" anchorCtr="1"/>
        <a:lstStyle xmlns:a="http://schemas.openxmlformats.org/drawingml/2006/main"/>
        <a:p xmlns:a="http://schemas.openxmlformats.org/drawingml/2006/main">
          <a:pPr>
            <a:defRPr sz="1725">
              <a:solidFill>
                <a:srgbClr val="183C36"/>
              </a:solidFill>
              <a:latin typeface="Helvetica Neue"/>
              <a:ea typeface="Helvetica Neue"/>
              <a:cs typeface="Helvetica Neue"/>
            </a:defRPr>
          </a:pPr>
        </a:p>
      </c:txPr>
    </c:title>
    <c:plotArea>
      <c:barChart>
        <c:barDir val="col"/>
        <c:grouping val="clustered"/>
        <c:varyColors val="0"/>
        <c:ser>
          <c:idx val="0"/>
          <c:order val="0"/>
          <c:tx>
            <c:v>Ocupabilidad</c:v>
          </c:tx>
          <c:spPr>
            <a:solidFill xmlns:a="http://schemas.openxmlformats.org/drawingml/2006/main">
              <a:srgbClr val="183C36"/>
            </a:solidFill>
          </c:spPr>
          <c:dPt>
            <c:idx val="0"/>
            <c:invertIfNegative val="0"/>
            <c:spPr>
              <a:solidFill xmlns:a="http://schemas.openxmlformats.org/drawingml/2006/main">
                <a:srgbClr val="9CAEA1"/>
              </a:solidFill>
            </c:spPr>
          </c:dPt>
          <c:dPt>
            <c:idx val="1"/>
            <c:invertIfNegative val="0"/>
            <c:spPr>
              <a:solidFill xmlns:a="http://schemas.openxmlformats.org/drawingml/2006/main">
                <a:srgbClr val="183C36"/>
              </a:solidFill>
            </c:spPr>
          </c:dPt>
          <c:cat>
            <c:strRef>
              <c:f>'Chart Data'!$A$2:$A$3</c:f>
              <c:strCache>
                <c:ptCount val="2"/>
                <c:pt idx="0">
                  <c:v>Febrero 2025</c:v>
                </c:pt>
                <c:pt idx="1">
                  <c:v>Febrero 2026</c:v>
                </c:pt>
              </c:strCache>
            </c:strRef>
          </c:cat>
          <c:val>
            <c:numRef>
              <c:f>'Chart Data'!$B$2:$B$3</c:f>
              <c:numCache>
                <c:formatCode>0.0%</c:formatCode>
                <c:ptCount val="2"/>
                <c:pt idx="0">
                  <c:v>0.674</c:v>
                </c:pt>
                <c:pt idx="1">
                  <c:v>0.766</c:v>
                </c:pt>
              </c:numCache>
            </c:numRef>
          </c:val>
        </c:ser>
        <c:dLbls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1875" b="1">
                  <a:solidFill>
                    <a:srgbClr val="183C36"/>
                  </a:solidFill>
                  <a:latin typeface="Helvetica Neue"/>
                  <a:ea typeface="Helvetica Neue"/>
                  <a:cs typeface="Helvetica Neue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85"/>
        <c:axId val="48650112"/>
        <c:axId val="48672768"/>
      </c:barChart>
      <c:catAx>
        <c:axId val="48650112"/>
        <c:scaling>
          <c:orientation val="minMax"/>
        </c:scaling>
        <c:delete val="0"/>
        <c:axPos val="b"/>
        <c:numFmt formatCode="General"/>
        <c:majorTickMark val="none"/>
        <c:minorTickMark val="none"/>
        <c:spPr>
          <a:ln xmlns:a="http://schemas.openxmlformats.org/drawingml/2006/main" w="0">
            <a:noFill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725">
                <a:solidFill>
                  <a:srgbClr val="546861"/>
                </a:solidFill>
                <a:latin typeface="Helvetica Neue"/>
                <a:ea typeface="Helvetica Neue"/>
                <a:cs typeface="Helvetica Neue"/>
              </a:defRPr>
            </a:pPr>
          </a:p>
        </c:txPr>
        <c:crossAx val="48672768"/>
      </c:catAx>
      <c:valAx>
        <c:axId val="48672768"/>
        <c:scaling>
          <c:orientation val="minMax"/>
          <c:max val="1"/>
          <c:min val="0"/>
        </c:scaling>
        <c:delete val="0"/>
        <c:axPos val="l"/>
        <c:majorGridlines>
          <c:spPr>
            <a:ln xmlns:a="http://schemas.openxmlformats.org/drawingml/2006/main" w="9525">
              <a:solidFill>
                <a:srgbClr val="D6DBD2"/>
              </a:solidFill>
            </a:ln>
          </c:spPr>
        </c:majorGridlines>
        <c:numFmt formatCode="0%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275">
                <a:solidFill>
                  <a:srgbClr val="546861"/>
                </a:solidFill>
                <a:latin typeface="Helvetica Neue"/>
                <a:ea typeface="Helvetica Neue"/>
                <a:cs typeface="Helvetica Neue"/>
              </a:defRPr>
            </a:pPr>
          </a:p>
        </c:txPr>
        <c:crossAx val="48650112"/>
        <c:crossBetween val="between"/>
        <c:majorUnit val="0.25"/>
      </c:valAx>
      <c:spPr>
        <a:solidFill xmlns:a="http://schemas.openxmlformats.org/drawingml/2006/main">
          <a:srgbClr val="F4F0E6"/>
        </a:solidFill>
      </c:spPr>
    </c:plotArea>
    <c:plotVisOnly val="1"/>
  </c:chart>
  <c:spPr>
    <a:solidFill xmlns:a="http://schemas.openxmlformats.org/drawingml/2006/main">
      <a:srgbClr val="F4F0E6"/>
    </a:solidFill>
  </c:spPr>
  <c:externalData r:id="rIdChartSnapshot1">
    <c:autoUpdate val="0"/>
  </c:externalData>
</c:chartSpace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02D2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01">
            <a:extLst xmlns:a="http://schemas.openxmlformats.org/drawingml/2006/main">
              <a:ext uri="{FF2B5EF4-FFF2-40B4-BE49-F238E27FC236}">
                <a16:creationId xmlns:a16="http://schemas.microsoft.com/office/drawing/2014/main" id="{58320F71-26AF-45E8-A49F-8B8008DFA4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324600"/>
            <a:ext cx="3619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A6BBA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A6BBA9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52538682d604908"/>
          <a:srcRect xmlns:a="http://schemas.openxmlformats.org/drawingml/2006/main" l="17122" t="0" r="17122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429250" y="0"/>
            <a:ext cx="6762750" cy="6858000"/>
          </a:xfrm>
          <a:prstGeom xmlns:a="http://schemas.openxmlformats.org/drawingml/2006/main" prst="rect">
            <a:avLst/>
          </a:prstGeom>
        </p:spPr>
      </p:pic>
      <p:sp>
        <p:nvSpPr>
          <p:cNvPr id="3" name="BKS REAL ESTATE">
            <a:extLst xmlns:a="http://schemas.openxmlformats.org/drawingml/2006/main">
              <a:ext uri="{FF2B5EF4-FFF2-40B4-BE49-F238E27FC236}">
                <a16:creationId xmlns:a16="http://schemas.microsoft.com/office/drawing/2014/main" id="{5858A6B0-67DC-4F57-AA96-8222573C70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9600"/>
            <a:ext cx="4286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C8A771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C8A771"/>
                </a:solidFill>
                <a:latin typeface="Helvetica Neue"/>
                <a:ea typeface="Helvetica Neue"/>
                <a:cs typeface="Helvetica Neue"/>
              </a:rPr>
              <a:t>BKS REAL ESTATE</a:t>
            </a:r>
          </a:p>
        </p:txBody>
      </p:sp>
      <p:sp>
        <p:nvSpPr>
          <p:cNvPr id="4" name="Costa&#10;Natri">
            <a:extLst xmlns:a="http://schemas.openxmlformats.org/drawingml/2006/main">
              <a:ext uri="{FF2B5EF4-FFF2-40B4-BE49-F238E27FC236}">
                <a16:creationId xmlns:a16="http://schemas.microsoft.com/office/drawing/2014/main" id="{4CC6714F-098F-47C7-A2F4-9CCD6F7156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685925"/>
            <a:ext cx="5238750" cy="2076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7050" b="0">
                <a:solidFill>
                  <a:srgbClr val="F4F0E6"/>
                </a:solidFill>
                <a:latin typeface="Georgia"/>
                <a:ea typeface="Georgia"/>
                <a:cs typeface="Georgia"/>
              </a:defRPr>
            </a:pPr>
            <a:r>
              <a:rPr sz="7050" b="0">
                <a:solidFill>
                  <a:srgbClr val="F4F0E6"/>
                </a:solidFill>
                <a:latin typeface="Georgia"/>
                <a:ea typeface="Georgia"/>
                <a:cs typeface="Georgia"/>
              </a:rPr>
              <a:t>Costa</a:t>
            </a:r>
          </a:p>
          <a:p xmlns:a="http://schemas.openxmlformats.org/drawingml/2006/main">
            <a:pPr>
              <a:defRPr sz="7050" b="0">
                <a:solidFill>
                  <a:srgbClr val="F4F0E6"/>
                </a:solidFill>
                <a:latin typeface="Georgia"/>
                <a:ea typeface="Georgia"/>
                <a:cs typeface="Georgia"/>
              </a:defRPr>
            </a:pPr>
            <a:r>
              <a:rPr sz="7050" b="0">
                <a:solidFill>
                  <a:srgbClr val="F4F0E6"/>
                </a:solidFill>
                <a:latin typeface="Georgia"/>
                <a:ea typeface="Georgia"/>
                <a:cs typeface="Georgia"/>
              </a:rPr>
              <a:t>Natri</a:t>
            </a:r>
          </a:p>
        </p:txBody>
      </p:sp>
      <p:sp>
        <p:nvSpPr>
          <p:cNvPr id="5" name="Chiloé y su nueva&#10;conectividad">
            <a:extLst xmlns:a="http://schemas.openxmlformats.org/drawingml/2006/main">
              <a:ext uri="{FF2B5EF4-FFF2-40B4-BE49-F238E27FC236}">
                <a16:creationId xmlns:a16="http://schemas.microsoft.com/office/drawing/2014/main" id="{E86C9A0A-4352-43B3-9610-D6CD673C2A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95750"/>
            <a:ext cx="44767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2700" b="0">
                <a:solidFill>
                  <a:srgbClr val="F4F0E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700" b="0">
                <a:solidFill>
                  <a:srgbClr val="F4F0E6"/>
                </a:solidFill>
                <a:latin typeface="Helvetica Neue"/>
                <a:ea typeface="Helvetica Neue"/>
                <a:cs typeface="Helvetica Neue"/>
              </a:rPr>
              <a:t>Chiloé y su nueva</a:t>
            </a:r>
          </a:p>
          <a:p xmlns:a="http://schemas.openxmlformats.org/drawingml/2006/main">
            <a:pPr>
              <a:defRPr sz="2700" b="0">
                <a:solidFill>
                  <a:srgbClr val="F4F0E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700" b="0">
                <a:solidFill>
                  <a:srgbClr val="F4F0E6"/>
                </a:solidFill>
                <a:latin typeface="Helvetica Neue"/>
                <a:ea typeface="Helvetica Neue"/>
                <a:cs typeface="Helvetica Neue"/>
              </a:rPr>
              <a:t>conectividad</a:t>
            </a:r>
          </a:p>
        </p:txBody>
      </p:sp>
      <p:sp>
        <p:nvSpPr>
          <p:cNvPr id="6" name="Desarrollo territorial 2026–2033&#10;Lago Natri, Chonchi">
            <a:extLst xmlns:a="http://schemas.openxmlformats.org/drawingml/2006/main">
              <a:ext uri="{FF2B5EF4-FFF2-40B4-BE49-F238E27FC236}">
                <a16:creationId xmlns:a16="http://schemas.microsoft.com/office/drawing/2014/main" id="{02DCDCFB-B789-459A-9EA7-87C517DF4A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476875"/>
            <a:ext cx="4429125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A6BBA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A6BBA9"/>
                </a:solidFill>
                <a:latin typeface="Helvetica Neue"/>
                <a:ea typeface="Helvetica Neue"/>
                <a:cs typeface="Helvetica Neue"/>
              </a:rPr>
              <a:t>Desarrollo territorial 2026–2033</a:t>
            </a:r>
          </a:p>
          <a:p xmlns:a="http://schemas.openxmlformats.org/drawingml/2006/main">
            <a:pPr>
              <a:defRPr sz="1650" b="0">
                <a:solidFill>
                  <a:srgbClr val="A6BBA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A6BBA9"/>
                </a:solidFill>
                <a:latin typeface="Helvetica Neue"/>
                <a:ea typeface="Helvetica Neue"/>
                <a:cs typeface="Helvetica Neue"/>
              </a:rPr>
              <a:t>Lago Natri, Chonchi</a:t>
            </a:r>
          </a:p>
        </p:txBody>
      </p:sp>
    </p:spTree>
    <p:extLst>
      <p:ext uri="{BB962C8B-B14F-4D97-AF65-F5344CB8AC3E}">
        <p14:creationId xmlns:p14="http://schemas.microsoft.com/office/powerpoint/2010/main" val="191276084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102D2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02">
            <a:extLst xmlns:a="http://schemas.openxmlformats.org/drawingml/2006/main">
              <a:ext uri="{FF2B5EF4-FFF2-40B4-BE49-F238E27FC236}">
                <a16:creationId xmlns:a16="http://schemas.microsoft.com/office/drawing/2014/main" id="{1CAA722A-14EC-47E3-8983-56A405BECA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324600"/>
            <a:ext cx="3619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A6BBA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A6BBA9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pic>
        <p:nvPicPr>
          <p:cNvPr id="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0353f545aa54b80"/>
          <a:srcRect xmlns:a="http://schemas.openxmlformats.org/drawingml/2006/main" l="15885" t="0" r="15885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6238875" cy="6858000"/>
          </a:xfrm>
          <a:prstGeom xmlns:a="http://schemas.openxmlformats.org/drawingml/2006/main" prst="rect">
            <a:avLst/>
          </a:prstGeom>
        </p:spPr>
      </p:pic>
      <p:sp>
        <p:nvSpPr>
          <p:cNvPr id="3" name="El lugar">
            <a:extLst xmlns:a="http://schemas.openxmlformats.org/drawingml/2006/main">
              <a:ext uri="{FF2B5EF4-FFF2-40B4-BE49-F238E27FC236}">
                <a16:creationId xmlns:a16="http://schemas.microsoft.com/office/drawing/2014/main" id="{967F932E-0613-4143-A177-516CEBCAF2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666750"/>
            <a:ext cx="4762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3600" b="0">
                <a:solidFill>
                  <a:srgbClr val="F4F0E6"/>
                </a:solidFill>
                <a:latin typeface="Georgia"/>
                <a:ea typeface="Georgia"/>
                <a:cs typeface="Georgia"/>
              </a:defRPr>
            </a:pPr>
            <a:r>
              <a:rPr sz="3600" b="0">
                <a:solidFill>
                  <a:srgbClr val="F4F0E6"/>
                </a:solidFill>
                <a:latin typeface="Georgia"/>
                <a:ea typeface="Georgia"/>
                <a:cs typeface="Georgia"/>
              </a:rPr>
              <a:t>El lugar</a:t>
            </a:r>
          </a:p>
        </p:txBody>
      </p:sp>
      <p:sp>
        <p:nvSpPr>
          <p:cNvPr id="4" name="Lago Natri&#10;Chonchi, Chiloé">
            <a:extLst xmlns:a="http://schemas.openxmlformats.org/drawingml/2006/main">
              <a:ext uri="{FF2B5EF4-FFF2-40B4-BE49-F238E27FC236}">
                <a16:creationId xmlns:a16="http://schemas.microsoft.com/office/drawing/2014/main" id="{1DE1C5F5-643A-4E51-A08A-4FF090FB84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1714500"/>
            <a:ext cx="47625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3300" b="0">
                <a:solidFill>
                  <a:srgbClr val="C8A771"/>
                </a:solidFill>
                <a:latin typeface="Georgia"/>
                <a:ea typeface="Georgia"/>
                <a:cs typeface="Georgia"/>
              </a:defRPr>
            </a:pPr>
            <a:r>
              <a:rPr sz="3300" b="0">
                <a:solidFill>
                  <a:srgbClr val="C8A771"/>
                </a:solidFill>
                <a:latin typeface="Georgia"/>
                <a:ea typeface="Georgia"/>
                <a:cs typeface="Georgia"/>
              </a:rPr>
              <a:t>Lago Natri</a:t>
            </a:r>
          </a:p>
          <a:p xmlns:a="http://schemas.openxmlformats.org/drawingml/2006/main">
            <a:pPr>
              <a:defRPr sz="3300" b="0">
                <a:solidFill>
                  <a:srgbClr val="C8A771"/>
                </a:solidFill>
                <a:latin typeface="Georgia"/>
                <a:ea typeface="Georgia"/>
                <a:cs typeface="Georgia"/>
              </a:defRPr>
            </a:pPr>
            <a:r>
              <a:rPr sz="3300" b="0">
                <a:solidFill>
                  <a:srgbClr val="C8A771"/>
                </a:solidFill>
                <a:latin typeface="Georgia"/>
                <a:ea typeface="Georgia"/>
                <a:cs typeface="Georgia"/>
              </a:rPr>
              <a:t>Chonchi, Chiloé</a:t>
            </a:r>
          </a:p>
        </p:txBody>
      </p:sp>
      <p:sp>
        <p:nvSpPr>
          <p:cNvPr id="5" name="Parcelas de aproximadamente 7.500 m² en un entorno de bosque nativo.">
            <a:extLst xmlns:a="http://schemas.openxmlformats.org/drawingml/2006/main">
              <a:ext uri="{FF2B5EF4-FFF2-40B4-BE49-F238E27FC236}">
                <a16:creationId xmlns:a16="http://schemas.microsoft.com/office/drawing/2014/main" id="{4917DBF3-3B95-4C68-8796-C3B7776AAD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3124200"/>
            <a:ext cx="4619625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F4F0E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0">
                <a:solidFill>
                  <a:srgbClr val="F4F0E6"/>
                </a:solidFill>
                <a:latin typeface="Helvetica Neue"/>
                <a:ea typeface="Helvetica Neue"/>
                <a:cs typeface="Helvetica Neue"/>
              </a:rPr>
              <a:t>Parcelas de aproximadamente 7.500 m² en un entorno de bosque nativo.</a:t>
            </a:r>
          </a:p>
        </p:txBody>
      </p:sp>
      <p:sp>
        <p:nvSpPr>
          <p:cNvPr id="6" name="Acceso comunitario al lago. El acceso, las condiciones de uso y la doc">
            <a:extLst xmlns:a="http://schemas.openxmlformats.org/drawingml/2006/main">
              <a:ext uri="{FF2B5EF4-FFF2-40B4-BE49-F238E27FC236}">
                <a16:creationId xmlns:a16="http://schemas.microsoft.com/office/drawing/2014/main" id="{E4F855D1-A063-4E85-A885-55BDDE0869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4381500"/>
            <a:ext cx="4619625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F4F0E6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0">
                <a:solidFill>
                  <a:srgbClr val="F4F0E6"/>
                </a:solidFill>
                <a:latin typeface="Helvetica Neue"/>
                <a:ea typeface="Helvetica Neue"/>
                <a:cs typeface="Helvetica Neue"/>
              </a:rPr>
              <a:t>Acceso comunitario al lago. El acceso, las condiciones de uso y la documentación se revisan por parcela.</a:t>
            </a:r>
          </a:p>
        </p:txBody>
      </p:sp>
      <p:sp>
        <p:nvSpPr>
          <p:cNvPr id="7" name="Fotografía real del proyecto">
            <a:extLst xmlns:a="http://schemas.openxmlformats.org/drawingml/2006/main">
              <a:ext uri="{FF2B5EF4-FFF2-40B4-BE49-F238E27FC236}">
                <a16:creationId xmlns:a16="http://schemas.microsoft.com/office/drawing/2014/main" id="{963FCF57-EC0D-4084-92C7-6402B46AB8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6096000"/>
            <a:ext cx="4000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A6BBA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A6BBA9"/>
                </a:solidFill>
                <a:latin typeface="Helvetica Neue"/>
                <a:ea typeface="Helvetica Neue"/>
                <a:cs typeface="Helvetica Neue"/>
              </a:rPr>
              <a:t>Fotografía real del proyecto</a:t>
            </a:r>
          </a:p>
        </p:txBody>
      </p:sp>
    </p:spTree>
    <p:extLst>
      <p:ext uri="{BB962C8B-B14F-4D97-AF65-F5344CB8AC3E}">
        <p14:creationId xmlns:p14="http://schemas.microsoft.com/office/powerpoint/2010/main" val="1750161312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4F0E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Costa Natri en el recorrido hacia el sur">
            <a:extLst xmlns:a="http://schemas.openxmlformats.org/drawingml/2006/main">
              <a:ext uri="{FF2B5EF4-FFF2-40B4-BE49-F238E27FC236}">
                <a16:creationId xmlns:a16="http://schemas.microsoft.com/office/drawing/2014/main" id="{BDF2F813-D261-4C85-9920-A355D583E9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537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3600" b="0">
                <a:solidFill>
                  <a:srgbClr val="183C36"/>
                </a:solidFill>
                <a:latin typeface="Georgia"/>
                <a:ea typeface="Georgia"/>
                <a:cs typeface="Georgia"/>
              </a:defRPr>
            </a:pPr>
            <a:r>
              <a:rPr sz="3600" b="0">
                <a:solidFill>
                  <a:srgbClr val="183C36"/>
                </a:solidFill>
                <a:latin typeface="Georgia"/>
                <a:ea typeface="Georgia"/>
                <a:cs typeface="Georgia"/>
              </a:rPr>
              <a:t>Costa Natri en el recorrido hacia el sur</a:t>
            </a:r>
          </a:p>
        </p:txBody>
      </p:sp>
      <p:sp>
        <p:nvSpPr>
          <p:cNvPr id="2" name="03">
            <a:extLst xmlns:a="http://schemas.openxmlformats.org/drawingml/2006/main">
              <a:ext uri="{FF2B5EF4-FFF2-40B4-BE49-F238E27FC236}">
                <a16:creationId xmlns:a16="http://schemas.microsoft.com/office/drawing/2014/main" id="{B1471EC8-D8CD-4F65-AFBF-92ED75CA17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324600"/>
            <a:ext cx="3619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546861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54686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3" name="Secuencia territorial referencial, sin escala ni tiempos de viaje.">
            <a:extLst xmlns:a="http://schemas.openxmlformats.org/drawingml/2006/main">
              <a:ext uri="{FF2B5EF4-FFF2-40B4-BE49-F238E27FC236}">
                <a16:creationId xmlns:a16="http://schemas.microsoft.com/office/drawing/2014/main" id="{A9108250-EFB2-4FE6-9A29-65419798D2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29350"/>
            <a:ext cx="10287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46861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0">
                <a:solidFill>
                  <a:srgbClr val="546861"/>
                </a:solidFill>
                <a:latin typeface="Helvetica Neue"/>
                <a:ea typeface="Helvetica Neue"/>
                <a:cs typeface="Helvetica Neue"/>
              </a:rPr>
              <a:t>Secuencia territorial referencial, sin escala ni tiempos de viaje.</a:t>
            </a:r>
          </a:p>
        </p:txBody>
      </p:sp>
      <p:sp>
        <p:nvSpPr>
          <p:cNvPr id="4" name="01">
            <a:extLst xmlns:a="http://schemas.openxmlformats.org/drawingml/2006/main">
              <a:ext uri="{FF2B5EF4-FFF2-40B4-BE49-F238E27FC236}">
                <a16:creationId xmlns:a16="http://schemas.microsoft.com/office/drawing/2014/main" id="{6D707EE4-A831-49DD-B3AB-B2ADDF488B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933575"/>
            <a:ext cx="6667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2925" b="0">
                <a:solidFill>
                  <a:srgbClr val="C8A771"/>
                </a:solidFill>
                <a:latin typeface="Georgia"/>
                <a:ea typeface="Georgia"/>
                <a:cs typeface="Georgia"/>
              </a:defRPr>
            </a:pPr>
            <a:r>
              <a:rPr sz="2925" b="0">
                <a:solidFill>
                  <a:srgbClr val="C8A771"/>
                </a:solidFill>
                <a:latin typeface="Georgia"/>
                <a:ea typeface="Georgia"/>
                <a:cs typeface="Georgia"/>
              </a:rPr>
              <a:t>01</a:t>
            </a:r>
          </a:p>
        </p:txBody>
      </p:sp>
      <p:sp>
        <p:nvSpPr>
          <p:cNvPr id="5" name="Pargua y Chacao">
            <a:extLst xmlns:a="http://schemas.openxmlformats.org/drawingml/2006/main">
              <a:ext uri="{FF2B5EF4-FFF2-40B4-BE49-F238E27FC236}">
                <a16:creationId xmlns:a16="http://schemas.microsoft.com/office/drawing/2014/main" id="{0C6F377E-14D3-45BF-B8D0-7CD1CDDC7B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1933575"/>
            <a:ext cx="44767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183C3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325" b="1">
                <a:solidFill>
                  <a:srgbClr val="183C36"/>
                </a:solidFill>
                <a:latin typeface="Helvetica Neue"/>
                <a:ea typeface="Helvetica Neue"/>
                <a:cs typeface="Helvetica Neue"/>
              </a:rPr>
              <a:t>Pargua y Chacao</a:t>
            </a:r>
          </a:p>
        </p:txBody>
      </p:sp>
      <p:sp>
        <p:nvSpPr>
          <p:cNvPr id="6" name="El futuro puente cruza el canal.">
            <a:extLst xmlns:a="http://schemas.openxmlformats.org/drawingml/2006/main">
              <a:ext uri="{FF2B5EF4-FFF2-40B4-BE49-F238E27FC236}">
                <a16:creationId xmlns:a16="http://schemas.microsoft.com/office/drawing/2014/main" id="{AC443451-710C-4EA3-AFF6-5E649A3A79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1971675"/>
            <a:ext cx="5095875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546861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0">
                <a:solidFill>
                  <a:srgbClr val="546861"/>
                </a:solidFill>
                <a:latin typeface="Helvetica Neue"/>
                <a:ea typeface="Helvetica Neue"/>
                <a:cs typeface="Helvetica Neue"/>
              </a:rPr>
              <a:t>El futuro puente cruza el canal.</a:t>
            </a:r>
          </a:p>
        </p:txBody>
      </p:sp>
      <p:sp>
        <p:nvSpPr>
          <p:cNvPr id="7" name="02">
            <a:extLst xmlns:a="http://schemas.openxmlformats.org/drawingml/2006/main">
              <a:ext uri="{FF2B5EF4-FFF2-40B4-BE49-F238E27FC236}">
                <a16:creationId xmlns:a16="http://schemas.microsoft.com/office/drawing/2014/main" id="{F045FB05-EC4C-4EF1-8008-8C43E1499B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76550"/>
            <a:ext cx="6667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2925" b="0">
                <a:solidFill>
                  <a:srgbClr val="C8A771"/>
                </a:solidFill>
                <a:latin typeface="Georgia"/>
                <a:ea typeface="Georgia"/>
                <a:cs typeface="Georgia"/>
              </a:defRPr>
            </a:pPr>
            <a:r>
              <a:rPr sz="2925" b="0">
                <a:solidFill>
                  <a:srgbClr val="C8A771"/>
                </a:solidFill>
                <a:latin typeface="Georgia"/>
                <a:ea typeface="Georgia"/>
                <a:cs typeface="Georgia"/>
              </a:rPr>
              <a:t>02</a:t>
            </a:r>
          </a:p>
        </p:txBody>
      </p:sp>
      <p:sp>
        <p:nvSpPr>
          <p:cNvPr id="8" name="Ancud, Dalcahue y Castro">
            <a:extLst xmlns:a="http://schemas.openxmlformats.org/drawingml/2006/main">
              <a:ext uri="{FF2B5EF4-FFF2-40B4-BE49-F238E27FC236}">
                <a16:creationId xmlns:a16="http://schemas.microsoft.com/office/drawing/2014/main" id="{AD02B24D-FF9C-495A-8355-5696540B71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2876550"/>
            <a:ext cx="44767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183C3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325" b="1">
                <a:solidFill>
                  <a:srgbClr val="183C36"/>
                </a:solidFill>
                <a:latin typeface="Helvetica Neue"/>
                <a:ea typeface="Helvetica Neue"/>
                <a:cs typeface="Helvetica Neue"/>
              </a:rPr>
              <a:t>Ancud, Dalcahue y Castro</a:t>
            </a:r>
          </a:p>
        </p:txBody>
      </p:sp>
      <p:sp>
        <p:nvSpPr>
          <p:cNvPr id="9" name="La concesión mejora el corredor central.">
            <a:extLst xmlns:a="http://schemas.openxmlformats.org/drawingml/2006/main">
              <a:ext uri="{FF2B5EF4-FFF2-40B4-BE49-F238E27FC236}">
                <a16:creationId xmlns:a16="http://schemas.microsoft.com/office/drawing/2014/main" id="{98969598-E83A-4B21-9324-D5A59631AD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914650"/>
            <a:ext cx="5095875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546861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0">
                <a:solidFill>
                  <a:srgbClr val="546861"/>
                </a:solidFill>
                <a:latin typeface="Helvetica Neue"/>
                <a:ea typeface="Helvetica Neue"/>
                <a:cs typeface="Helvetica Neue"/>
              </a:rPr>
              <a:t>La concesión mejora el corredor central.</a:t>
            </a:r>
          </a:p>
        </p:txBody>
      </p:sp>
      <p:sp>
        <p:nvSpPr>
          <p:cNvPr id="10" name="03">
            <a:extLst xmlns:a="http://schemas.openxmlformats.org/drawingml/2006/main">
              <a:ext uri="{FF2B5EF4-FFF2-40B4-BE49-F238E27FC236}">
                <a16:creationId xmlns:a16="http://schemas.microsoft.com/office/drawing/2014/main" id="{A639EC69-AE7B-41A9-9604-76ED2521CF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19525"/>
            <a:ext cx="6667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2925" b="0">
                <a:solidFill>
                  <a:srgbClr val="C8A771"/>
                </a:solidFill>
                <a:latin typeface="Georgia"/>
                <a:ea typeface="Georgia"/>
                <a:cs typeface="Georgia"/>
              </a:defRPr>
            </a:pPr>
            <a:r>
              <a:rPr sz="2925" b="0">
                <a:solidFill>
                  <a:srgbClr val="C8A771"/>
                </a:solidFill>
                <a:latin typeface="Georgia"/>
                <a:ea typeface="Georgia"/>
                <a:cs typeface="Georgia"/>
              </a:rPr>
              <a:t>03</a:t>
            </a:r>
          </a:p>
        </p:txBody>
      </p:sp>
      <p:sp>
        <p:nvSpPr>
          <p:cNvPr id="11" name="Acceso norte a Chonchi">
            <a:extLst xmlns:a="http://schemas.openxmlformats.org/drawingml/2006/main">
              <a:ext uri="{FF2B5EF4-FFF2-40B4-BE49-F238E27FC236}">
                <a16:creationId xmlns:a16="http://schemas.microsoft.com/office/drawing/2014/main" id="{DC82D8BD-6FAB-44CA-84FC-E441669C65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3819525"/>
            <a:ext cx="44767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183C3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325" b="1">
                <a:solidFill>
                  <a:srgbClr val="183C36"/>
                </a:solidFill>
                <a:latin typeface="Helvetica Neue"/>
                <a:ea typeface="Helvetica Neue"/>
                <a:cs typeface="Helvetica Neue"/>
              </a:rPr>
              <a:t>Acceso norte a Chonchi</a:t>
            </a:r>
          </a:p>
        </p:txBody>
      </p:sp>
      <p:sp>
        <p:nvSpPr>
          <p:cNvPr id="12" name="Aquí termina la concesión adjudicada.">
            <a:extLst xmlns:a="http://schemas.openxmlformats.org/drawingml/2006/main">
              <a:ext uri="{FF2B5EF4-FFF2-40B4-BE49-F238E27FC236}">
                <a16:creationId xmlns:a16="http://schemas.microsoft.com/office/drawing/2014/main" id="{4E81AD90-32F9-45D6-A73E-51A56CFDAE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3857625"/>
            <a:ext cx="5095875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546861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0">
                <a:solidFill>
                  <a:srgbClr val="546861"/>
                </a:solidFill>
                <a:latin typeface="Helvetica Neue"/>
                <a:ea typeface="Helvetica Neue"/>
                <a:cs typeface="Helvetica Neue"/>
              </a:rPr>
              <a:t>Aquí termina la concesión adjudicada.</a:t>
            </a:r>
          </a:p>
        </p:txBody>
      </p:sp>
      <p:sp>
        <p:nvSpPr>
          <p:cNvPr id="13" name="04">
            <a:extLst xmlns:a="http://schemas.openxmlformats.org/drawingml/2006/main">
              <a:ext uri="{FF2B5EF4-FFF2-40B4-BE49-F238E27FC236}">
                <a16:creationId xmlns:a16="http://schemas.microsoft.com/office/drawing/2014/main" id="{21527C58-8E55-41AF-9CA7-206B8B623B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762500"/>
            <a:ext cx="6667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2925" b="0">
                <a:solidFill>
                  <a:srgbClr val="C8A771"/>
                </a:solidFill>
                <a:latin typeface="Georgia"/>
                <a:ea typeface="Georgia"/>
                <a:cs typeface="Georgia"/>
              </a:defRPr>
            </a:pPr>
            <a:r>
              <a:rPr sz="2925" b="0">
                <a:solidFill>
                  <a:srgbClr val="C8A771"/>
                </a:solidFill>
                <a:latin typeface="Georgia"/>
                <a:ea typeface="Georgia"/>
                <a:cs typeface="Georgia"/>
              </a:rPr>
              <a:t>04</a:t>
            </a:r>
          </a:p>
        </p:txBody>
      </p:sp>
      <p:sp>
        <p:nvSpPr>
          <p:cNvPr id="14" name="Lago Natri y Costa Natri">
            <a:extLst xmlns:a="http://schemas.openxmlformats.org/drawingml/2006/main">
              <a:ext uri="{FF2B5EF4-FFF2-40B4-BE49-F238E27FC236}">
                <a16:creationId xmlns:a16="http://schemas.microsoft.com/office/drawing/2014/main" id="{759618AF-C1FD-4298-89B7-AC2ABE00CD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4762500"/>
            <a:ext cx="44767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183C3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325" b="1">
                <a:solidFill>
                  <a:srgbClr val="183C36"/>
                </a:solidFill>
                <a:latin typeface="Helvetica Neue"/>
                <a:ea typeface="Helvetica Neue"/>
                <a:cs typeface="Helvetica Neue"/>
              </a:rPr>
              <a:t>Lago Natri y Costa Natri</a:t>
            </a:r>
          </a:p>
        </p:txBody>
      </p:sp>
      <p:sp>
        <p:nvSpPr>
          <p:cNvPr id="15" name="El viaje continúa hacia el sur y por un acceso rural.">
            <a:extLst xmlns:a="http://schemas.openxmlformats.org/drawingml/2006/main">
              <a:ext uri="{FF2B5EF4-FFF2-40B4-BE49-F238E27FC236}">
                <a16:creationId xmlns:a16="http://schemas.microsoft.com/office/drawing/2014/main" id="{B94D7242-861A-4FD6-9683-029934B6D6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4800600"/>
            <a:ext cx="5095875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546861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0">
                <a:solidFill>
                  <a:srgbClr val="546861"/>
                </a:solidFill>
                <a:latin typeface="Helvetica Neue"/>
                <a:ea typeface="Helvetica Neue"/>
                <a:cs typeface="Helvetica Neue"/>
              </a:rPr>
              <a:t>El viaje continúa hacia el sur y por un acceso rural.</a:t>
            </a:r>
          </a:p>
        </p:txBody>
      </p:sp>
    </p:spTree>
    <p:extLst>
      <p:ext uri="{BB962C8B-B14F-4D97-AF65-F5344CB8AC3E}">
        <p14:creationId xmlns:p14="http://schemas.microsoft.com/office/powerpoint/2010/main" val="1610365578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102D2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04">
            <a:extLst xmlns:a="http://schemas.openxmlformats.org/drawingml/2006/main">
              <a:ext uri="{FF2B5EF4-FFF2-40B4-BE49-F238E27FC236}">
                <a16:creationId xmlns:a16="http://schemas.microsoft.com/office/drawing/2014/main" id="{145F5075-A8BC-491B-A359-538D7119A3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324600"/>
            <a:ext cx="3619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A6BBA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A6BBA9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148d1633fe144d9"/>
          <a:srcRect xmlns:a="http://schemas.openxmlformats.org/drawingml/2006/main" l="21771" t="0" r="217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5953125" cy="6858000"/>
          </a:xfrm>
          <a:prstGeom xmlns:a="http://schemas.openxmlformats.org/drawingml/2006/main" prst="rect">
            <a:avLst/>
          </a:prstGeom>
        </p:spPr>
      </p:pic>
      <p:sp>
        <p:nvSpPr>
          <p:cNvPr id="3" name="Puente Chacao">
            <a:extLst xmlns:a="http://schemas.openxmlformats.org/drawingml/2006/main">
              <a:ext uri="{FF2B5EF4-FFF2-40B4-BE49-F238E27FC236}">
                <a16:creationId xmlns:a16="http://schemas.microsoft.com/office/drawing/2014/main" id="{E6A5B51E-C9C6-4BD8-BEAA-A3E39A3759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523875"/>
            <a:ext cx="51435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3450" b="0">
                <a:solidFill>
                  <a:srgbClr val="F4F0E6"/>
                </a:solidFill>
                <a:latin typeface="Georgia"/>
                <a:ea typeface="Georgia"/>
                <a:cs typeface="Georgia"/>
              </a:defRPr>
            </a:pPr>
            <a:r>
              <a:rPr sz="3450" b="0">
                <a:solidFill>
                  <a:srgbClr val="F4F0E6"/>
                </a:solidFill>
                <a:latin typeface="Georgia"/>
                <a:ea typeface="Georgia"/>
                <a:cs typeface="Georgia"/>
              </a:rPr>
              <a:t>Puente Chacao</a:t>
            </a:r>
          </a:p>
        </p:txBody>
      </p:sp>
      <p:sp>
        <p:nvSpPr>
          <p:cNvPr id="4" name="2028">
            <a:extLst xmlns:a="http://schemas.openxmlformats.org/drawingml/2006/main">
              <a:ext uri="{FF2B5EF4-FFF2-40B4-BE49-F238E27FC236}">
                <a16:creationId xmlns:a16="http://schemas.microsoft.com/office/drawing/2014/main" id="{1877A373-2085-4449-A9AD-754026CD28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1495425"/>
            <a:ext cx="504825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7200" b="0">
                <a:solidFill>
                  <a:srgbClr val="C8A771"/>
                </a:solidFill>
                <a:latin typeface="Georgia"/>
                <a:ea typeface="Georgia"/>
                <a:cs typeface="Georgia"/>
              </a:defRPr>
            </a:pPr>
            <a:r>
              <a:rPr sz="7200" b="0">
                <a:solidFill>
                  <a:srgbClr val="C8A771"/>
                </a:solidFill>
                <a:latin typeface="Georgia"/>
                <a:ea typeface="Georgia"/>
                <a:cs typeface="Georgia"/>
              </a:rPr>
              <a:t>2028</a:t>
            </a:r>
          </a:p>
        </p:txBody>
      </p:sp>
      <p:sp>
        <p:nvSpPr>
          <p:cNvPr id="5" name="Octubre: puesta en servicio proyectada">
            <a:extLst xmlns:a="http://schemas.openxmlformats.org/drawingml/2006/main">
              <a:ext uri="{FF2B5EF4-FFF2-40B4-BE49-F238E27FC236}">
                <a16:creationId xmlns:a16="http://schemas.microsoft.com/office/drawing/2014/main" id="{980BC852-E192-4E6C-943C-1A2B47DFA3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53200" y="2667000"/>
            <a:ext cx="44767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F4F0E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0">
                <a:solidFill>
                  <a:srgbClr val="F4F0E6"/>
                </a:solidFill>
                <a:latin typeface="Helvetica Neue"/>
                <a:ea typeface="Helvetica Neue"/>
                <a:cs typeface="Helvetica Neue"/>
              </a:rPr>
              <a:t>Octubre: puesta en servicio proyectada</a:t>
            </a:r>
          </a:p>
        </p:txBody>
      </p:sp>
      <p:sp>
        <p:nvSpPr>
          <p:cNvPr id="6" name="67,94%">
            <a:extLst xmlns:a="http://schemas.openxmlformats.org/drawingml/2006/main">
              <a:ext uri="{FF2B5EF4-FFF2-40B4-BE49-F238E27FC236}">
                <a16:creationId xmlns:a16="http://schemas.microsoft.com/office/drawing/2014/main" id="{295414DE-3B73-4328-93DC-C1B467A8A0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53200" y="3619500"/>
            <a:ext cx="238125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3825" b="1">
                <a:solidFill>
                  <a:srgbClr val="F4F0E6"/>
                </a:solidFill>
                <a:latin typeface="Helvetica Neue"/>
                <a:ea typeface="Helvetica Neue"/>
                <a:cs typeface="Helvetica Neue"/>
              </a:defRPr>
            </a:pPr>
            <a:r>
              <a:rPr sz="3825" b="1">
                <a:solidFill>
                  <a:srgbClr val="F4F0E6"/>
                </a:solidFill>
                <a:latin typeface="Helvetica Neue"/>
                <a:ea typeface="Helvetica Neue"/>
                <a:cs typeface="Helvetica Neue"/>
              </a:rPr>
              <a:t>67,94%</a:t>
            </a:r>
          </a:p>
        </p:txBody>
      </p:sp>
      <p:sp>
        <p:nvSpPr>
          <p:cNvPr id="7" name="avance al 3 de septiembre de 2026">
            <a:extLst xmlns:a="http://schemas.openxmlformats.org/drawingml/2006/main">
              <a:ext uri="{FF2B5EF4-FFF2-40B4-BE49-F238E27FC236}">
                <a16:creationId xmlns:a16="http://schemas.microsoft.com/office/drawing/2014/main" id="{2E18AA30-F22C-48A3-B137-910C09CC13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53200" y="4314825"/>
            <a:ext cx="46196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A6BBA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A6BBA9"/>
                </a:solidFill>
                <a:latin typeface="Helvetica Neue"/>
                <a:ea typeface="Helvetica Neue"/>
                <a:cs typeface="Helvetica Neue"/>
              </a:rPr>
              <a:t>avance al 3 de septiembre de 2026</a:t>
            </a:r>
          </a:p>
        </p:txBody>
      </p:sp>
      <p:sp>
        <p:nvSpPr>
          <p:cNvPr id="8" name="Cruce del canal estimado en 3 minutos. Mayor previsibilidad para viaja">
            <a:extLst xmlns:a="http://schemas.openxmlformats.org/drawingml/2006/main">
              <a:ext uri="{FF2B5EF4-FFF2-40B4-BE49-F238E27FC236}">
                <a16:creationId xmlns:a16="http://schemas.microsoft.com/office/drawing/2014/main" id="{676A7598-13C8-44D7-B8C4-80E3A887DB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53200" y="5191125"/>
            <a:ext cx="45720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F4F0E6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0">
                <a:solidFill>
                  <a:srgbClr val="F4F0E6"/>
                </a:solidFill>
                <a:latin typeface="Helvetica Neue"/>
                <a:ea typeface="Helvetica Neue"/>
                <a:cs typeface="Helvetica Neue"/>
              </a:rPr>
              <a:t>Cruce del canal estimado en 3 minutos. Mayor previsibilidad para viajar desde el continente.</a:t>
            </a:r>
          </a:p>
        </p:txBody>
      </p:sp>
    </p:spTree>
    <p:extLst>
      <p:ext uri="{BB962C8B-B14F-4D97-AF65-F5344CB8AC3E}">
        <p14:creationId xmlns:p14="http://schemas.microsoft.com/office/powerpoint/2010/main" val="1712414370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4F0E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La nueva Ruta 5 hasta Chonchi">
            <a:extLst xmlns:a="http://schemas.openxmlformats.org/drawingml/2006/main">
              <a:ext uri="{FF2B5EF4-FFF2-40B4-BE49-F238E27FC236}">
                <a16:creationId xmlns:a16="http://schemas.microsoft.com/office/drawing/2014/main" id="{B4F00076-6BBB-4336-BCAF-9223765D5D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537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3600" b="0">
                <a:solidFill>
                  <a:srgbClr val="183C36"/>
                </a:solidFill>
                <a:latin typeface="Georgia"/>
                <a:ea typeface="Georgia"/>
                <a:cs typeface="Georgia"/>
              </a:defRPr>
            </a:pPr>
            <a:r>
              <a:rPr sz="3600" b="0">
                <a:solidFill>
                  <a:srgbClr val="183C36"/>
                </a:solidFill>
                <a:latin typeface="Georgia"/>
                <a:ea typeface="Georgia"/>
                <a:cs typeface="Georgia"/>
              </a:rPr>
              <a:t>La nueva Ruta 5 hasta Chonchi</a:t>
            </a:r>
          </a:p>
        </p:txBody>
      </p:sp>
      <p:sp>
        <p:nvSpPr>
          <p:cNvPr id="2" name="05">
            <a:extLst xmlns:a="http://schemas.openxmlformats.org/drawingml/2006/main">
              <a:ext uri="{FF2B5EF4-FFF2-40B4-BE49-F238E27FC236}">
                <a16:creationId xmlns:a16="http://schemas.microsoft.com/office/drawing/2014/main" id="{91C6867A-AE14-4934-8D76-FBECCA273E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324600"/>
            <a:ext cx="3619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546861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546861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3" name="MOP y decreto de adjudicación, febrero de 2026. Fechas proyectadas.">
            <a:extLst xmlns:a="http://schemas.openxmlformats.org/drawingml/2006/main">
              <a:ext uri="{FF2B5EF4-FFF2-40B4-BE49-F238E27FC236}">
                <a16:creationId xmlns:a16="http://schemas.microsoft.com/office/drawing/2014/main" id="{64BDEDA9-B6A8-43F6-9B5A-6396DC27E8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29350"/>
            <a:ext cx="10287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46861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0">
                <a:solidFill>
                  <a:srgbClr val="546861"/>
                </a:solidFill>
                <a:latin typeface="Helvetica Neue"/>
                <a:ea typeface="Helvetica Neue"/>
                <a:cs typeface="Helvetica Neue"/>
              </a:rPr>
              <a:t>MOP y decreto de adjudicación, febrero de 2026. Fechas proyectadas.</a:t>
            </a:r>
          </a:p>
        </p:txBody>
      </p:sp>
      <p:sp>
        <p:nvSpPr>
          <p:cNvPr id="4" name="US$594">
            <a:extLst xmlns:a="http://schemas.openxmlformats.org/drawingml/2006/main">
              <a:ext uri="{FF2B5EF4-FFF2-40B4-BE49-F238E27FC236}">
                <a16:creationId xmlns:a16="http://schemas.microsoft.com/office/drawing/2014/main" id="{10CB183A-1694-499C-B918-10E93E4F14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43075"/>
            <a:ext cx="5905500" cy="1114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6975" b="0">
                <a:solidFill>
                  <a:srgbClr val="183C36"/>
                </a:solidFill>
                <a:latin typeface="Georgia"/>
                <a:ea typeface="Georgia"/>
                <a:cs typeface="Georgia"/>
              </a:defRPr>
            </a:pPr>
            <a:r>
              <a:rPr sz="6975" b="0">
                <a:solidFill>
                  <a:srgbClr val="183C36"/>
                </a:solidFill>
                <a:latin typeface="Georgia"/>
                <a:ea typeface="Georgia"/>
                <a:cs typeface="Georgia"/>
              </a:rPr>
              <a:t>US$594</a:t>
            </a:r>
          </a:p>
        </p:txBody>
      </p:sp>
      <p:sp>
        <p:nvSpPr>
          <p:cNvPr id="5" name="millones de inversión informada">
            <a:extLst xmlns:a="http://schemas.openxmlformats.org/drawingml/2006/main">
              <a:ext uri="{FF2B5EF4-FFF2-40B4-BE49-F238E27FC236}">
                <a16:creationId xmlns:a16="http://schemas.microsoft.com/office/drawing/2014/main" id="{ABFBE7CE-DDA9-4E56-AF61-B26A34F783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" y="2981325"/>
            <a:ext cx="5715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54686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0">
                <a:solidFill>
                  <a:srgbClr val="546861"/>
                </a:solidFill>
                <a:latin typeface="Helvetica Neue"/>
                <a:ea typeface="Helvetica Neue"/>
                <a:cs typeface="Helvetica Neue"/>
              </a:rPr>
              <a:t>millones de inversión informada</a:t>
            </a:r>
          </a:p>
        </p:txBody>
      </p:sp>
      <p:sp>
        <p:nvSpPr>
          <p:cNvPr id="6" name="126 km">
            <a:extLst xmlns:a="http://schemas.openxmlformats.org/drawingml/2006/main">
              <a:ext uri="{FF2B5EF4-FFF2-40B4-BE49-F238E27FC236}">
                <a16:creationId xmlns:a16="http://schemas.microsoft.com/office/drawing/2014/main" id="{95A3A103-2700-495A-BB2C-CAF49AB7BA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81850" y="1876425"/>
            <a:ext cx="428625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4800" b="0">
                <a:solidFill>
                  <a:srgbClr val="183C36"/>
                </a:solidFill>
                <a:latin typeface="Georgia"/>
                <a:ea typeface="Georgia"/>
                <a:cs typeface="Georgia"/>
              </a:defRPr>
            </a:pPr>
            <a:r>
              <a:rPr sz="4800" b="0">
                <a:solidFill>
                  <a:srgbClr val="183C36"/>
                </a:solidFill>
                <a:latin typeface="Georgia"/>
                <a:ea typeface="Georgia"/>
                <a:cs typeface="Georgia"/>
              </a:rPr>
              <a:t>126 km</a:t>
            </a:r>
          </a:p>
        </p:txBody>
      </p:sp>
      <p:sp>
        <p:nvSpPr>
          <p:cNvPr id="7" name="alcance total aproximado">
            <a:extLst xmlns:a="http://schemas.openxmlformats.org/drawingml/2006/main">
              <a:ext uri="{FF2B5EF4-FFF2-40B4-BE49-F238E27FC236}">
                <a16:creationId xmlns:a16="http://schemas.microsoft.com/office/drawing/2014/main" id="{39399200-62B5-4E8D-A3E8-6CA394CBFB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19950" y="2724150"/>
            <a:ext cx="4171950" cy="485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546861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0">
                <a:solidFill>
                  <a:srgbClr val="546861"/>
                </a:solidFill>
                <a:latin typeface="Helvetica Neue"/>
                <a:ea typeface="Helvetica Neue"/>
                <a:cs typeface="Helvetica Neue"/>
              </a:rPr>
              <a:t>alcance total aproximado</a:t>
            </a:r>
          </a:p>
        </p:txBody>
      </p:sp>
      <p:sp>
        <p:nvSpPr>
          <p:cNvPr id="8" name="106 km">
            <a:extLst xmlns:a="http://schemas.openxmlformats.org/drawingml/2006/main">
              <a:ext uri="{FF2B5EF4-FFF2-40B4-BE49-F238E27FC236}">
                <a16:creationId xmlns:a16="http://schemas.microsoft.com/office/drawing/2014/main" id="{717F8E08-31FD-4A26-A98D-2718FD3F6F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81850" y="3600450"/>
            <a:ext cx="428625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4800" b="0">
                <a:solidFill>
                  <a:srgbClr val="183C36"/>
                </a:solidFill>
                <a:latin typeface="Georgia"/>
                <a:ea typeface="Georgia"/>
                <a:cs typeface="Georgia"/>
              </a:defRPr>
            </a:pPr>
            <a:r>
              <a:rPr sz="4800" b="0">
                <a:solidFill>
                  <a:srgbClr val="183C36"/>
                </a:solidFill>
                <a:latin typeface="Georgia"/>
                <a:ea typeface="Georgia"/>
                <a:cs typeface="Georgia"/>
              </a:rPr>
              <a:t>106 km</a:t>
            </a:r>
          </a:p>
        </p:txBody>
      </p:sp>
      <p:sp>
        <p:nvSpPr>
          <p:cNvPr id="9" name="mejoramiento y/o ampliación&#10;a doble calzada">
            <a:extLst xmlns:a="http://schemas.openxmlformats.org/drawingml/2006/main">
              <a:ext uri="{FF2B5EF4-FFF2-40B4-BE49-F238E27FC236}">
                <a16:creationId xmlns:a16="http://schemas.microsoft.com/office/drawing/2014/main" id="{475C2D40-C054-4966-AC87-014A3E8A32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19950" y="4505325"/>
            <a:ext cx="4219575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546861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0">
                <a:solidFill>
                  <a:srgbClr val="546861"/>
                </a:solidFill>
                <a:latin typeface="Helvetica Neue"/>
                <a:ea typeface="Helvetica Neue"/>
                <a:cs typeface="Helvetica Neue"/>
              </a:rPr>
              <a:t>mejoramiento y/o ampliación</a:t>
            </a:r>
          </a:p>
          <a:p xmlns:a="http://schemas.openxmlformats.org/drawingml/2006/main">
            <a:pPr>
              <a:defRPr sz="1875" b="0">
                <a:solidFill>
                  <a:srgbClr val="546861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0">
                <a:solidFill>
                  <a:srgbClr val="546861"/>
                </a:solidFill>
                <a:latin typeface="Helvetica Neue"/>
                <a:ea typeface="Helvetica Neue"/>
                <a:cs typeface="Helvetica Neue"/>
              </a:rPr>
              <a:t>a doble calzada</a:t>
            </a:r>
          </a:p>
        </p:txBody>
      </p:sp>
      <p:sp>
        <p:nvSpPr>
          <p:cNvPr id="10" name="Obras previstas desde 2028&#10;Operación plena estimada hacia 2033">
            <a:extLst xmlns:a="http://schemas.openxmlformats.org/drawingml/2006/main">
              <a:ext uri="{FF2B5EF4-FFF2-40B4-BE49-F238E27FC236}">
                <a16:creationId xmlns:a16="http://schemas.microsoft.com/office/drawing/2014/main" id="{C0FBA51E-9CFB-4003-9F62-5EB583BBF6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" y="4381500"/>
            <a:ext cx="573405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83C3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183C36"/>
                </a:solidFill>
                <a:latin typeface="Helvetica Neue"/>
                <a:ea typeface="Helvetica Neue"/>
                <a:cs typeface="Helvetica Neue"/>
              </a:rPr>
              <a:t>Obras previstas desde 2028</a:t>
            </a:r>
          </a:p>
          <a:p xmlns:a="http://schemas.openxmlformats.org/drawingml/2006/main">
            <a:pPr>
              <a:defRPr sz="2250" b="1">
                <a:solidFill>
                  <a:srgbClr val="183C3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183C36"/>
                </a:solidFill>
                <a:latin typeface="Helvetica Neue"/>
                <a:ea typeface="Helvetica Neue"/>
                <a:cs typeface="Helvetica Neue"/>
              </a:rPr>
              <a:t>Operación plena estimada hacia 2033</a:t>
            </a:r>
          </a:p>
        </p:txBody>
      </p:sp>
    </p:spTree>
    <p:extLst>
      <p:ext uri="{BB962C8B-B14F-4D97-AF65-F5344CB8AC3E}">
        <p14:creationId xmlns:p14="http://schemas.microsoft.com/office/powerpoint/2010/main" val="2123726989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102D2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06">
            <a:extLst xmlns:a="http://schemas.openxmlformats.org/drawingml/2006/main">
              <a:ext uri="{FF2B5EF4-FFF2-40B4-BE49-F238E27FC236}">
                <a16:creationId xmlns:a16="http://schemas.microsoft.com/office/drawing/2014/main" id="{1BDAE448-4637-4862-A40C-7BFF9570D5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324600"/>
            <a:ext cx="3619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A6BBA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A6BBA9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05e3842a11f453b"/>
          <a:srcRect xmlns:a="http://schemas.openxmlformats.org/drawingml/2006/main" l="13542" t="0" r="13542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6667500" cy="6858000"/>
          </a:xfrm>
          <a:prstGeom xmlns:a="http://schemas.openxmlformats.org/drawingml/2006/main" prst="rect">
            <a:avLst/>
          </a:prstGeom>
        </p:spPr>
      </p:pic>
      <p:sp>
        <p:nvSpPr>
          <p:cNvPr id="3" name="La llegada a&#10;Costa Natri">
            <a:extLst xmlns:a="http://schemas.openxmlformats.org/drawingml/2006/main">
              <a:ext uri="{FF2B5EF4-FFF2-40B4-BE49-F238E27FC236}">
                <a16:creationId xmlns:a16="http://schemas.microsoft.com/office/drawing/2014/main" id="{4533D6AF-696B-48A5-AD7B-C30D583BB4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58050" y="657225"/>
            <a:ext cx="438150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3525" b="0">
                <a:solidFill>
                  <a:srgbClr val="F4F0E6"/>
                </a:solidFill>
                <a:latin typeface="Georgia"/>
                <a:ea typeface="Georgia"/>
                <a:cs typeface="Georgia"/>
              </a:defRPr>
            </a:pPr>
            <a:r>
              <a:rPr sz="3525" b="0">
                <a:solidFill>
                  <a:srgbClr val="F4F0E6"/>
                </a:solidFill>
                <a:latin typeface="Georgia"/>
                <a:ea typeface="Georgia"/>
                <a:cs typeface="Georgia"/>
              </a:rPr>
              <a:t>La llegada a</a:t>
            </a:r>
          </a:p>
          <a:p xmlns:a="http://schemas.openxmlformats.org/drawingml/2006/main">
            <a:pPr>
              <a:defRPr sz="3525" b="0">
                <a:solidFill>
                  <a:srgbClr val="F4F0E6"/>
                </a:solidFill>
                <a:latin typeface="Georgia"/>
                <a:ea typeface="Georgia"/>
                <a:cs typeface="Georgia"/>
              </a:defRPr>
            </a:pPr>
            <a:r>
              <a:rPr sz="3525" b="0">
                <a:solidFill>
                  <a:srgbClr val="F4F0E6"/>
                </a:solidFill>
                <a:latin typeface="Georgia"/>
                <a:ea typeface="Georgia"/>
                <a:cs typeface="Georgia"/>
              </a:rPr>
              <a:t>Costa Natri</a:t>
            </a:r>
          </a:p>
        </p:txBody>
      </p:sp>
      <p:sp>
        <p:nvSpPr>
          <p:cNvPr id="4" name="El camino rural&#10;sigue siendo clave">
            <a:extLst xmlns:a="http://schemas.openxmlformats.org/drawingml/2006/main">
              <a:ext uri="{FF2B5EF4-FFF2-40B4-BE49-F238E27FC236}">
                <a16:creationId xmlns:a16="http://schemas.microsoft.com/office/drawing/2014/main" id="{6EE3D8C7-A925-40FD-9962-081190F290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58050" y="2457450"/>
            <a:ext cx="43815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2625" b="0">
                <a:solidFill>
                  <a:srgbClr val="C8A771"/>
                </a:solidFill>
                <a:latin typeface="Georgia"/>
                <a:ea typeface="Georgia"/>
                <a:cs typeface="Georgia"/>
              </a:defRPr>
            </a:pPr>
            <a:r>
              <a:rPr sz="2625" b="0">
                <a:solidFill>
                  <a:srgbClr val="C8A771"/>
                </a:solidFill>
                <a:latin typeface="Georgia"/>
                <a:ea typeface="Georgia"/>
                <a:cs typeface="Georgia"/>
              </a:rPr>
              <a:t>El camino rural</a:t>
            </a:r>
          </a:p>
          <a:p xmlns:a="http://schemas.openxmlformats.org/drawingml/2006/main">
            <a:pPr>
              <a:defRPr sz="2625" b="0">
                <a:solidFill>
                  <a:srgbClr val="C8A771"/>
                </a:solidFill>
                <a:latin typeface="Georgia"/>
                <a:ea typeface="Georgia"/>
                <a:cs typeface="Georgia"/>
              </a:defRPr>
            </a:pPr>
            <a:r>
              <a:rPr sz="2625" b="0">
                <a:solidFill>
                  <a:srgbClr val="C8A771"/>
                </a:solidFill>
                <a:latin typeface="Georgia"/>
                <a:ea typeface="Georgia"/>
                <a:cs typeface="Georgia"/>
              </a:rPr>
              <a:t>sigue siendo clave</a:t>
            </a:r>
          </a:p>
        </p:txBody>
      </p:sp>
      <p:sp>
        <p:nvSpPr>
          <p:cNvPr id="5" name="El acceso combina la carretera principal con ripio e interiores del pr">
            <a:extLst xmlns:a="http://schemas.openxmlformats.org/drawingml/2006/main">
              <a:ext uri="{FF2B5EF4-FFF2-40B4-BE49-F238E27FC236}">
                <a16:creationId xmlns:a16="http://schemas.microsoft.com/office/drawing/2014/main" id="{FB9452E0-7473-4CC1-8320-B1DED95418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58050" y="3990975"/>
            <a:ext cx="4333875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F4F0E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0">
                <a:solidFill>
                  <a:srgbClr val="F4F0E6"/>
                </a:solidFill>
                <a:latin typeface="Helvetica Neue"/>
                <a:ea typeface="Helvetica Neue"/>
                <a:cs typeface="Helvetica Neue"/>
              </a:rPr>
              <a:t>El acceso combina la carretera principal con ripio e interiores del proyecto.</a:t>
            </a:r>
          </a:p>
        </p:txBody>
      </p:sp>
      <p:sp>
        <p:nvSpPr>
          <p:cNvPr id="6" name="La doble vía adjudicada termina en el acceso norte a Chonchi. No llega">
            <a:extLst xmlns:a="http://schemas.openxmlformats.org/drawingml/2006/main">
              <a:ext uri="{FF2B5EF4-FFF2-40B4-BE49-F238E27FC236}">
                <a16:creationId xmlns:a16="http://schemas.microsoft.com/office/drawing/2014/main" id="{7BFD5685-2219-4A6F-A2E3-1BD4BD3DA7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58050" y="5276850"/>
            <a:ext cx="433387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A6BBA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0">
                <a:solidFill>
                  <a:srgbClr val="A6BBA9"/>
                </a:solidFill>
                <a:latin typeface="Helvetica Neue"/>
                <a:ea typeface="Helvetica Neue"/>
                <a:cs typeface="Helvetica Neue"/>
              </a:rPr>
              <a:t>La doble vía adjudicada termina en el acceso norte a Chonchi. No llega hasta el portón de Costa Natri.</a:t>
            </a:r>
          </a:p>
        </p:txBody>
      </p:sp>
    </p:spTree>
    <p:extLst>
      <p:ext uri="{BB962C8B-B14F-4D97-AF65-F5344CB8AC3E}">
        <p14:creationId xmlns:p14="http://schemas.microsoft.com/office/powerpoint/2010/main" val="549711472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4F0E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Mocopulli amplía su capacidad">
            <a:extLst xmlns:a="http://schemas.openxmlformats.org/drawingml/2006/main">
              <a:ext uri="{FF2B5EF4-FFF2-40B4-BE49-F238E27FC236}">
                <a16:creationId xmlns:a16="http://schemas.microsoft.com/office/drawing/2014/main" id="{92C4A6E8-2323-428A-A689-433CB5876C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537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3600" b="0">
                <a:solidFill>
                  <a:srgbClr val="183C36"/>
                </a:solidFill>
                <a:latin typeface="Georgia"/>
                <a:ea typeface="Georgia"/>
                <a:cs typeface="Georgia"/>
              </a:defRPr>
            </a:pPr>
            <a:r>
              <a:rPr sz="3600" b="0">
                <a:solidFill>
                  <a:srgbClr val="183C36"/>
                </a:solidFill>
                <a:latin typeface="Georgia"/>
                <a:ea typeface="Georgia"/>
                <a:cs typeface="Georgia"/>
              </a:rPr>
              <a:t>Mocopulli amplía su capacidad</a:t>
            </a:r>
          </a:p>
        </p:txBody>
      </p:sp>
      <p:sp>
        <p:nvSpPr>
          <p:cNvPr id="2" name="07">
            <a:extLst xmlns:a="http://schemas.openxmlformats.org/drawingml/2006/main">
              <a:ext uri="{FF2B5EF4-FFF2-40B4-BE49-F238E27FC236}">
                <a16:creationId xmlns:a16="http://schemas.microsoft.com/office/drawing/2014/main" id="{76C8B5BF-BB4F-4237-8C83-ADE7C64588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324600"/>
            <a:ext cx="3619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546861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546861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5e354bfeaed47ea"/>
          <a:srcRect xmlns:a="http://schemas.openxmlformats.org/drawingml/2006/main" l="272" t="0" r="272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09600" y="1790700"/>
            <a:ext cx="6772275" cy="3810000"/>
          </a:xfrm>
          <a:prstGeom xmlns:a="http://schemas.openxmlformats.org/drawingml/2006/main" prst="rect">
            <a:avLst/>
          </a:prstGeom>
        </p:spPr>
      </p:pic>
      <p:sp>
        <p:nvSpPr>
          <p:cNvPr id="4" name="2028–2030">
            <a:extLst xmlns:a="http://schemas.openxmlformats.org/drawingml/2006/main">
              <a:ext uri="{FF2B5EF4-FFF2-40B4-BE49-F238E27FC236}">
                <a16:creationId xmlns:a16="http://schemas.microsoft.com/office/drawing/2014/main" id="{3C359123-E859-4169-8449-8363B982AE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29550" y="1857375"/>
            <a:ext cx="3762375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3900" b="0">
                <a:solidFill>
                  <a:srgbClr val="183C36"/>
                </a:solidFill>
                <a:latin typeface="Georgia"/>
                <a:ea typeface="Georgia"/>
                <a:cs typeface="Georgia"/>
              </a:defRPr>
            </a:pPr>
            <a:r>
              <a:rPr sz="3900" b="0">
                <a:solidFill>
                  <a:srgbClr val="183C36"/>
                </a:solidFill>
                <a:latin typeface="Georgia"/>
                <a:ea typeface="Georgia"/>
                <a:cs typeface="Georgia"/>
              </a:rPr>
              <a:t>2028–2030</a:t>
            </a:r>
          </a:p>
        </p:txBody>
      </p:sp>
      <p:sp>
        <p:nvSpPr>
          <p:cNvPr id="5" name="Obras de primera etapa planificadas">
            <a:extLst xmlns:a="http://schemas.openxmlformats.org/drawingml/2006/main">
              <a:ext uri="{FF2B5EF4-FFF2-40B4-BE49-F238E27FC236}">
                <a16:creationId xmlns:a16="http://schemas.microsoft.com/office/drawing/2014/main" id="{7228E48B-A069-4781-BF0D-F92C55DD81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77175" y="2657475"/>
            <a:ext cx="35242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546861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0">
                <a:solidFill>
                  <a:srgbClr val="546861"/>
                </a:solidFill>
                <a:latin typeface="Helvetica Neue"/>
                <a:ea typeface="Helvetica Neue"/>
                <a:cs typeface="Helvetica Neue"/>
              </a:rPr>
              <a:t>Obras de primera etapa planificadas</a:t>
            </a:r>
          </a:p>
        </p:txBody>
      </p:sp>
      <p:sp>
        <p:nvSpPr>
          <p:cNvPr id="6" name="10.989 m²">
            <a:extLst xmlns:a="http://schemas.openxmlformats.org/drawingml/2006/main">
              <a:ext uri="{FF2B5EF4-FFF2-40B4-BE49-F238E27FC236}">
                <a16:creationId xmlns:a16="http://schemas.microsoft.com/office/drawing/2014/main" id="{344C1BA4-1A66-4935-9535-76B791D963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29550" y="3819525"/>
            <a:ext cx="3762375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183C36"/>
                </a:solidFill>
                <a:latin typeface="Helvetica Neue"/>
                <a:ea typeface="Helvetica Neue"/>
                <a:cs typeface="Helvetica Neue"/>
              </a:defRPr>
            </a:pPr>
            <a:r>
              <a:rPr sz="3450" b="1">
                <a:solidFill>
                  <a:srgbClr val="183C36"/>
                </a:solidFill>
                <a:latin typeface="Helvetica Neue"/>
                <a:ea typeface="Helvetica Neue"/>
                <a:cs typeface="Helvetica Neue"/>
              </a:rPr>
              <a:t>10.989 m²</a:t>
            </a:r>
          </a:p>
        </p:txBody>
      </p:sp>
      <p:sp>
        <p:nvSpPr>
          <p:cNvPr id="7" name="Terminal proyectado&#10;Actual: 980 m²">
            <a:extLst xmlns:a="http://schemas.openxmlformats.org/drawingml/2006/main">
              <a:ext uri="{FF2B5EF4-FFF2-40B4-BE49-F238E27FC236}">
                <a16:creationId xmlns:a16="http://schemas.microsoft.com/office/drawing/2014/main" id="{6842A97B-CA2A-440C-BC0A-2F4A7FA22B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77175" y="4572000"/>
            <a:ext cx="338137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546861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0">
                <a:solidFill>
                  <a:srgbClr val="546861"/>
                </a:solidFill>
                <a:latin typeface="Helvetica Neue"/>
                <a:ea typeface="Helvetica Neue"/>
                <a:cs typeface="Helvetica Neue"/>
              </a:rPr>
              <a:t>Terminal proyectado</a:t>
            </a:r>
          </a:p>
          <a:p xmlns:a="http://schemas.openxmlformats.org/drawingml/2006/main">
            <a:pPr>
              <a:defRPr sz="1950" b="0">
                <a:solidFill>
                  <a:srgbClr val="546861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0">
                <a:solidFill>
                  <a:srgbClr val="546861"/>
                </a:solidFill>
                <a:latin typeface="Helvetica Neue"/>
                <a:ea typeface="Helvetica Neue"/>
                <a:cs typeface="Helvetica Neue"/>
              </a:rPr>
              <a:t>Actual: 980 m²</a:t>
            </a:r>
          </a:p>
        </p:txBody>
      </p:sp>
      <p:sp>
        <p:nvSpPr>
          <p:cNvPr id="8" name="Render referencial de Aeropuertos MOP. El traslado terrestre hasta Cos">
            <a:extLst xmlns:a="http://schemas.openxmlformats.org/drawingml/2006/main">
              <a:ext uri="{FF2B5EF4-FFF2-40B4-BE49-F238E27FC236}">
                <a16:creationId xmlns:a16="http://schemas.microsoft.com/office/drawing/2014/main" id="{C17DDBCB-8149-4857-8DB6-7F0043E797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81700"/>
            <a:ext cx="10668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546861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46861"/>
                </a:solidFill>
                <a:latin typeface="Helvetica Neue"/>
                <a:ea typeface="Helvetica Neue"/>
                <a:cs typeface="Helvetica Neue"/>
              </a:rPr>
              <a:t>Render referencial de Aeropuertos MOP. El traslado terrestre hasta Costa Natri continúa siendo necesario.</a:t>
            </a:r>
          </a:p>
        </p:txBody>
      </p:sp>
    </p:spTree>
    <p:extLst>
      <p:ext uri="{BB962C8B-B14F-4D97-AF65-F5344CB8AC3E}">
        <p14:creationId xmlns:p14="http://schemas.microsoft.com/office/powerpoint/2010/main" val="1586024193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02D2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Los hitos tienen distintos plazos">
            <a:extLst xmlns:a="http://schemas.openxmlformats.org/drawingml/2006/main">
              <a:ext uri="{FF2B5EF4-FFF2-40B4-BE49-F238E27FC236}">
                <a16:creationId xmlns:a16="http://schemas.microsoft.com/office/drawing/2014/main" id="{68F80DE2-2CC5-4C63-B69E-C679C25A74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537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3600" b="0">
                <a:solidFill>
                  <a:srgbClr val="F4F0E6"/>
                </a:solidFill>
                <a:latin typeface="Georgia"/>
                <a:ea typeface="Georgia"/>
                <a:cs typeface="Georgia"/>
              </a:defRPr>
            </a:pPr>
            <a:r>
              <a:rPr sz="3600" b="0">
                <a:solidFill>
                  <a:srgbClr val="F4F0E6"/>
                </a:solidFill>
                <a:latin typeface="Georgia"/>
                <a:ea typeface="Georgia"/>
                <a:cs typeface="Georgia"/>
              </a:rPr>
              <a:t>Los hitos tienen distintos plazos</a:t>
            </a:r>
          </a:p>
        </p:txBody>
      </p:sp>
      <p:sp>
        <p:nvSpPr>
          <p:cNvPr id="2" name="08">
            <a:extLst xmlns:a="http://schemas.openxmlformats.org/drawingml/2006/main">
              <a:ext uri="{FF2B5EF4-FFF2-40B4-BE49-F238E27FC236}">
                <a16:creationId xmlns:a16="http://schemas.microsoft.com/office/drawing/2014/main" id="{32F28DEA-F05A-4F3F-A7D9-E84106BC63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324600"/>
            <a:ext cx="3619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A6BBA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A6BBA9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3" name="Programación oficial consultada al 6 de octubre de 2026. Sujeta a camb">
            <a:extLst xmlns:a="http://schemas.openxmlformats.org/drawingml/2006/main">
              <a:ext uri="{FF2B5EF4-FFF2-40B4-BE49-F238E27FC236}">
                <a16:creationId xmlns:a16="http://schemas.microsoft.com/office/drawing/2014/main" id="{127A0075-F8C5-406F-A7D4-351147109E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29350"/>
            <a:ext cx="10287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A6BBA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0">
                <a:solidFill>
                  <a:srgbClr val="A6BBA9"/>
                </a:solidFill>
                <a:latin typeface="Helvetica Neue"/>
                <a:ea typeface="Helvetica Neue"/>
                <a:cs typeface="Helvetica Neue"/>
              </a:rPr>
              <a:t>Programación oficial consultada al 6 de octubre de 2026. Sujeta a cambios.</a:t>
            </a:r>
          </a:p>
        </p:txBody>
      </p:sp>
      <p:sp>
        <p:nvSpPr>
          <p:cNvPr id="4" name="2028">
            <a:extLst xmlns:a="http://schemas.openxmlformats.org/drawingml/2006/main">
              <a:ext uri="{FF2B5EF4-FFF2-40B4-BE49-F238E27FC236}">
                <a16:creationId xmlns:a16="http://schemas.microsoft.com/office/drawing/2014/main" id="{E751BCF8-2FED-42D7-8B5D-ED14EE3013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95500"/>
            <a:ext cx="3286125" cy="1133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6300" b="0">
                <a:solidFill>
                  <a:srgbClr val="C8A771"/>
                </a:solidFill>
                <a:latin typeface="Georgia"/>
                <a:ea typeface="Georgia"/>
                <a:cs typeface="Georgia"/>
              </a:defRPr>
            </a:pPr>
            <a:r>
              <a:rPr sz="6300" b="0">
                <a:solidFill>
                  <a:srgbClr val="C8A771"/>
                </a:solidFill>
                <a:latin typeface="Georgia"/>
                <a:ea typeface="Georgia"/>
                <a:cs typeface="Georgia"/>
              </a:rPr>
              <a:t>2028</a:t>
            </a:r>
          </a:p>
        </p:txBody>
      </p:sp>
      <p:sp>
        <p:nvSpPr>
          <p:cNvPr id="5" name="Puente Chacao">
            <a:extLst xmlns:a="http://schemas.openxmlformats.org/drawingml/2006/main">
              <a:ext uri="{FF2B5EF4-FFF2-40B4-BE49-F238E27FC236}">
                <a16:creationId xmlns:a16="http://schemas.microsoft.com/office/drawing/2014/main" id="{01547C38-74A8-452F-9AEF-67000A2804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3524250"/>
            <a:ext cx="3267075" cy="600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F4F0E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4F0E6"/>
                </a:solidFill>
                <a:latin typeface="Helvetica Neue"/>
                <a:ea typeface="Helvetica Neue"/>
                <a:cs typeface="Helvetica Neue"/>
              </a:rPr>
              <a:t>Puente Chacao</a:t>
            </a:r>
          </a:p>
        </p:txBody>
      </p:sp>
      <p:sp>
        <p:nvSpPr>
          <p:cNvPr id="6" name="Octubre como meta de puesta en servicio.">
            <a:extLst xmlns:a="http://schemas.openxmlformats.org/drawingml/2006/main">
              <a:ext uri="{FF2B5EF4-FFF2-40B4-BE49-F238E27FC236}">
                <a16:creationId xmlns:a16="http://schemas.microsoft.com/office/drawing/2014/main" id="{C439B26B-C6EE-41F7-8756-068A1F0F5C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4333875"/>
            <a:ext cx="3143250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A6BBA9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0">
                <a:solidFill>
                  <a:srgbClr val="A6BBA9"/>
                </a:solidFill>
                <a:latin typeface="Helvetica Neue"/>
                <a:ea typeface="Helvetica Neue"/>
                <a:cs typeface="Helvetica Neue"/>
              </a:rPr>
              <a:t>Octubre como meta de puesta en servicio.</a:t>
            </a:r>
          </a:p>
        </p:txBody>
      </p:sp>
      <p:sp>
        <p:nvSpPr>
          <p:cNvPr id="7" name="2030">
            <a:extLst xmlns:a="http://schemas.openxmlformats.org/drawingml/2006/main">
              <a:ext uri="{FF2B5EF4-FFF2-40B4-BE49-F238E27FC236}">
                <a16:creationId xmlns:a16="http://schemas.microsoft.com/office/drawing/2014/main" id="{36C41314-6DAB-425F-898F-0FCD0BDA87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2095500"/>
            <a:ext cx="3286125" cy="1133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6300" b="0">
                <a:solidFill>
                  <a:srgbClr val="C8A771"/>
                </a:solidFill>
                <a:latin typeface="Georgia"/>
                <a:ea typeface="Georgia"/>
                <a:cs typeface="Georgia"/>
              </a:defRPr>
            </a:pPr>
            <a:r>
              <a:rPr sz="6300" b="0">
                <a:solidFill>
                  <a:srgbClr val="C8A771"/>
                </a:solidFill>
                <a:latin typeface="Georgia"/>
                <a:ea typeface="Georgia"/>
                <a:cs typeface="Georgia"/>
              </a:rPr>
              <a:t>2030</a:t>
            </a:r>
          </a:p>
        </p:txBody>
      </p:sp>
      <p:sp>
        <p:nvSpPr>
          <p:cNvPr id="8" name="Mocopulli">
            <a:extLst xmlns:a="http://schemas.openxmlformats.org/drawingml/2006/main">
              <a:ext uri="{FF2B5EF4-FFF2-40B4-BE49-F238E27FC236}">
                <a16:creationId xmlns:a16="http://schemas.microsoft.com/office/drawing/2014/main" id="{51F583F7-A936-4972-AD16-D1060B425B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67225" y="3524250"/>
            <a:ext cx="3267075" cy="600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F4F0E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4F0E6"/>
                </a:solidFill>
                <a:latin typeface="Helvetica Neue"/>
                <a:ea typeface="Helvetica Neue"/>
                <a:cs typeface="Helvetica Neue"/>
              </a:rPr>
              <a:t>Mocopulli</a:t>
            </a:r>
          </a:p>
        </p:txBody>
      </p:sp>
      <p:sp>
        <p:nvSpPr>
          <p:cNvPr id="9" name="Horizonte de la primera etapa de obras 2028–2030.">
            <a:extLst xmlns:a="http://schemas.openxmlformats.org/drawingml/2006/main">
              <a:ext uri="{FF2B5EF4-FFF2-40B4-BE49-F238E27FC236}">
                <a16:creationId xmlns:a16="http://schemas.microsoft.com/office/drawing/2014/main" id="{34886C58-1A7B-4983-91BB-710E411752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67225" y="4333875"/>
            <a:ext cx="3143250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A6BBA9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0">
                <a:solidFill>
                  <a:srgbClr val="A6BBA9"/>
                </a:solidFill>
                <a:latin typeface="Helvetica Neue"/>
                <a:ea typeface="Helvetica Neue"/>
                <a:cs typeface="Helvetica Neue"/>
              </a:rPr>
              <a:t>Horizonte de la primera etapa de obras 2028–2030.</a:t>
            </a:r>
          </a:p>
        </p:txBody>
      </p:sp>
      <p:sp>
        <p:nvSpPr>
          <p:cNvPr id="10" name="2033">
            <a:extLst xmlns:a="http://schemas.openxmlformats.org/drawingml/2006/main">
              <a:ext uri="{FF2B5EF4-FFF2-40B4-BE49-F238E27FC236}">
                <a16:creationId xmlns:a16="http://schemas.microsoft.com/office/drawing/2014/main" id="{D12B21E4-F4D3-4502-8527-842629F7E4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2095500"/>
            <a:ext cx="3286125" cy="1133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6300" b="0">
                <a:solidFill>
                  <a:srgbClr val="C8A771"/>
                </a:solidFill>
                <a:latin typeface="Georgia"/>
                <a:ea typeface="Georgia"/>
                <a:cs typeface="Georgia"/>
              </a:defRPr>
            </a:pPr>
            <a:r>
              <a:rPr sz="6300" b="0">
                <a:solidFill>
                  <a:srgbClr val="C8A771"/>
                </a:solidFill>
                <a:latin typeface="Georgia"/>
                <a:ea typeface="Georgia"/>
                <a:cs typeface="Georgia"/>
              </a:rPr>
              <a:t>2033</a:t>
            </a:r>
          </a:p>
        </p:txBody>
      </p:sp>
      <p:sp>
        <p:nvSpPr>
          <p:cNvPr id="11" name="Ruta 5">
            <a:extLst xmlns:a="http://schemas.openxmlformats.org/drawingml/2006/main">
              <a:ext uri="{FF2B5EF4-FFF2-40B4-BE49-F238E27FC236}">
                <a16:creationId xmlns:a16="http://schemas.microsoft.com/office/drawing/2014/main" id="{46659370-06D0-43CC-8D27-1A6D4BA8B5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96275" y="3524250"/>
            <a:ext cx="3267075" cy="600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F4F0E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4F0E6"/>
                </a:solidFill>
                <a:latin typeface="Helvetica Neue"/>
                <a:ea typeface="Helvetica Neue"/>
                <a:cs typeface="Helvetica Neue"/>
              </a:rPr>
              <a:t>Ruta 5</a:t>
            </a:r>
          </a:p>
        </p:txBody>
      </p:sp>
      <p:sp>
        <p:nvSpPr>
          <p:cNvPr id="12" name="Operación plena estimada de Chacao–Chonchi.">
            <a:extLst xmlns:a="http://schemas.openxmlformats.org/drawingml/2006/main">
              <a:ext uri="{FF2B5EF4-FFF2-40B4-BE49-F238E27FC236}">
                <a16:creationId xmlns:a16="http://schemas.microsoft.com/office/drawing/2014/main" id="{267E77BC-FD2D-4343-84E1-A6F9F1F632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96275" y="4333875"/>
            <a:ext cx="3143250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A6BBA9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0">
                <a:solidFill>
                  <a:srgbClr val="A6BBA9"/>
                </a:solidFill>
                <a:latin typeface="Helvetica Neue"/>
                <a:ea typeface="Helvetica Neue"/>
                <a:cs typeface="Helvetica Neue"/>
              </a:rPr>
              <a:t>Operación plena estimada de Chacao–Chonchi.</a:t>
            </a:r>
          </a:p>
        </p:txBody>
      </p:sp>
    </p:spTree>
    <p:extLst>
      <p:ext uri="{BB962C8B-B14F-4D97-AF65-F5344CB8AC3E}">
        <p14:creationId xmlns:p14="http://schemas.microsoft.com/office/powerpoint/2010/main" val="572360120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4F0E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Turismo: una señal de demanda en verano">
            <a:extLst xmlns:a="http://schemas.openxmlformats.org/drawingml/2006/main">
              <a:ext uri="{FF2B5EF4-FFF2-40B4-BE49-F238E27FC236}">
                <a16:creationId xmlns:a16="http://schemas.microsoft.com/office/drawing/2014/main" id="{0C342CDE-AEBB-449F-B79B-A38D6EBB35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537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3600" b="0">
                <a:solidFill>
                  <a:srgbClr val="183C36"/>
                </a:solidFill>
                <a:latin typeface="Georgia"/>
                <a:ea typeface="Georgia"/>
                <a:cs typeface="Georgia"/>
              </a:defRPr>
            </a:pPr>
            <a:r>
              <a:rPr sz="3600" b="0">
                <a:solidFill>
                  <a:srgbClr val="183C36"/>
                </a:solidFill>
                <a:latin typeface="Georgia"/>
                <a:ea typeface="Georgia"/>
                <a:cs typeface="Georgia"/>
              </a:rPr>
              <a:t>Turismo: una señal de demanda en verano</a:t>
            </a:r>
          </a:p>
        </p:txBody>
      </p:sp>
      <p:sp>
        <p:nvSpPr>
          <p:cNvPr id="2" name="09">
            <a:extLst xmlns:a="http://schemas.openxmlformats.org/drawingml/2006/main">
              <a:ext uri="{FF2B5EF4-FFF2-40B4-BE49-F238E27FC236}">
                <a16:creationId xmlns:a16="http://schemas.microsoft.com/office/drawing/2014/main" id="{12448829-D1F8-4382-8C95-591B9C4624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324600"/>
            <a:ext cx="3619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546861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546861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3" name="Sernatur. Semanas del 10–15 feb. 2025 y 9–14 feb. 2026. Archipiélago d">
            <a:extLst xmlns:a="http://schemas.openxmlformats.org/drawingml/2006/main">
              <a:ext uri="{FF2B5EF4-FFF2-40B4-BE49-F238E27FC236}">
                <a16:creationId xmlns:a16="http://schemas.microsoft.com/office/drawing/2014/main" id="{6570857F-59F7-4622-8E75-5CF164151B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29350"/>
            <a:ext cx="10287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46861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0">
                <a:solidFill>
                  <a:srgbClr val="546861"/>
                </a:solidFill>
                <a:latin typeface="Helvetica Neue"/>
                <a:ea typeface="Helvetica Neue"/>
                <a:cs typeface="Helvetica Neue"/>
              </a:rPr>
              <a:t>Sernatur. Semanas del 10–15 feb. 2025 y 9–14 feb. 2026. Archipiélago de Chiloé.</a:t>
            </a:r>
          </a:p>
        </p:txBody>
      </p:sp>
      <p:graphicFrame>
        <p:nvGraphicFramePr>
          <p:cNvPr id="12" name="Chart"/>
          <p:cNvGraphicFramePr/>
          <p:nvPr/>
        </p:nvGraphicFramePr>
        <p:xfrm>
          <a:off xmlns:a="http://schemas.openxmlformats.org/drawingml/2006/main" x="609600" y="1762125"/>
          <a:ext xmlns:a="http://schemas.openxmlformats.org/drawingml/2006/main" cx="6381750" cy="3952875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a6308f9fda3b4941"/>
          </a:graphicData>
        </a:graphic>
      </p:graphicFrame>
      <p:sp>
        <p:nvSpPr>
          <p:cNvPr id="5" name="+9,2">
            <a:extLst xmlns:a="http://schemas.openxmlformats.org/drawingml/2006/main">
              <a:ext uri="{FF2B5EF4-FFF2-40B4-BE49-F238E27FC236}">
                <a16:creationId xmlns:a16="http://schemas.microsoft.com/office/drawing/2014/main" id="{2F716C93-E3B3-4BE2-8310-48D5C6FB34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2028825"/>
            <a:ext cx="3429000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6000" b="0">
                <a:solidFill>
                  <a:srgbClr val="183C36"/>
                </a:solidFill>
                <a:latin typeface="Georgia"/>
                <a:ea typeface="Georgia"/>
                <a:cs typeface="Georgia"/>
              </a:defRPr>
            </a:pPr>
            <a:r>
              <a:rPr sz="6000" b="0">
                <a:solidFill>
                  <a:srgbClr val="183C36"/>
                </a:solidFill>
                <a:latin typeface="Georgia"/>
                <a:ea typeface="Georgia"/>
                <a:cs typeface="Georgia"/>
              </a:rPr>
              <a:t>+9,2</a:t>
            </a:r>
          </a:p>
        </p:txBody>
      </p:sp>
      <p:sp>
        <p:nvSpPr>
          <p:cNvPr id="6" name="puntos porcentuales">
            <a:extLst xmlns:a="http://schemas.openxmlformats.org/drawingml/2006/main">
              <a:ext uri="{FF2B5EF4-FFF2-40B4-BE49-F238E27FC236}">
                <a16:creationId xmlns:a16="http://schemas.microsoft.com/office/drawing/2014/main" id="{AB025D6F-8EBC-4111-9FF1-8DB481E377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67650" y="3105150"/>
            <a:ext cx="338137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546861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0">
                <a:solidFill>
                  <a:srgbClr val="546861"/>
                </a:solidFill>
                <a:latin typeface="Helvetica Neue"/>
                <a:ea typeface="Helvetica Neue"/>
                <a:cs typeface="Helvetica Neue"/>
              </a:rPr>
              <a:t>puntos porcentuales</a:t>
            </a:r>
          </a:p>
        </p:txBody>
      </p:sp>
      <p:sp>
        <p:nvSpPr>
          <p:cNvPr id="7" name="Más visitas pueden ampliar el interés por Chiloé.">
            <a:extLst xmlns:a="http://schemas.openxmlformats.org/drawingml/2006/main">
              <a:ext uri="{FF2B5EF4-FFF2-40B4-BE49-F238E27FC236}">
                <a16:creationId xmlns:a16="http://schemas.microsoft.com/office/drawing/2014/main" id="{4EF5D5B2-DAB5-45FD-ABFD-976EEB155B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67650" y="4000500"/>
            <a:ext cx="3343275" cy="866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83C3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75" b="1">
                <a:solidFill>
                  <a:srgbClr val="183C36"/>
                </a:solidFill>
                <a:latin typeface="Helvetica Neue"/>
                <a:ea typeface="Helvetica Neue"/>
                <a:cs typeface="Helvetica Neue"/>
              </a:rPr>
              <a:t>Más visitas pueden ampliar el interés por Chiloé.</a:t>
            </a:r>
          </a:p>
        </p:txBody>
      </p:sp>
      <p:sp>
        <p:nvSpPr>
          <p:cNvPr id="8" name="El dato no permite estimar ingresos por arriendo en Costa Natri.">
            <a:extLst xmlns:a="http://schemas.openxmlformats.org/drawingml/2006/main">
              <a:ext uri="{FF2B5EF4-FFF2-40B4-BE49-F238E27FC236}">
                <a16:creationId xmlns:a16="http://schemas.microsoft.com/office/drawing/2014/main" id="{2022442D-E5F9-4FC1-B80E-81188A5770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67650" y="5105400"/>
            <a:ext cx="3343275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546861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0">
                <a:solidFill>
                  <a:srgbClr val="546861"/>
                </a:solidFill>
                <a:latin typeface="Helvetica Neue"/>
                <a:ea typeface="Helvetica Neue"/>
                <a:cs typeface="Helvetica Neue"/>
              </a:rPr>
              <a:t>El dato no permite estimar ingresos por arriendo en Costa Natri.</a:t>
            </a:r>
          </a:p>
        </p:txBody>
      </p:sp>
    </p:spTree>
    <p:extLst>
      <p:ext uri="{BB962C8B-B14F-4D97-AF65-F5344CB8AC3E}">
        <p14:creationId xmlns:p14="http://schemas.microsoft.com/office/powerpoint/2010/main" val="74862172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4F0E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Servicios que acompañan la vida en Chiloé">
            <a:extLst xmlns:a="http://schemas.openxmlformats.org/drawingml/2006/main">
              <a:ext uri="{FF2B5EF4-FFF2-40B4-BE49-F238E27FC236}">
                <a16:creationId xmlns:a16="http://schemas.microsoft.com/office/drawing/2014/main" id="{EC458287-4C72-4C24-A382-67B51AAD6F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537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3600" b="0">
                <a:solidFill>
                  <a:srgbClr val="183C36"/>
                </a:solidFill>
                <a:latin typeface="Georgia"/>
                <a:ea typeface="Georgia"/>
                <a:cs typeface="Georgia"/>
              </a:defRPr>
            </a:pPr>
            <a:r>
              <a:rPr sz="3600" b="0">
                <a:solidFill>
                  <a:srgbClr val="183C36"/>
                </a:solidFill>
                <a:latin typeface="Georgia"/>
                <a:ea typeface="Georgia"/>
                <a:cs typeface="Georgia"/>
              </a:rPr>
              <a:t>Servicios que acompañan la vida en Chiloé</a:t>
            </a:r>
          </a:p>
        </p:txBody>
      </p:sp>
      <p:sp>
        <p:nvSpPr>
          <p:cNvPr id="2" name="10">
            <a:extLst xmlns:a="http://schemas.openxmlformats.org/drawingml/2006/main">
              <a:ext uri="{FF2B5EF4-FFF2-40B4-BE49-F238E27FC236}">
                <a16:creationId xmlns:a16="http://schemas.microsoft.com/office/drawing/2014/main" id="{56D49FA2-52EF-4083-8CE1-EF929ABC75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324600"/>
            <a:ext cx="3619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546861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546861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3" name="Servicio de Salud Chiloé, septiembre de 2026. Delegación Provincial, f">
            <a:extLst xmlns:a="http://schemas.openxmlformats.org/drawingml/2006/main">
              <a:ext uri="{FF2B5EF4-FFF2-40B4-BE49-F238E27FC236}">
                <a16:creationId xmlns:a16="http://schemas.microsoft.com/office/drawing/2014/main" id="{CF81A58B-50C2-46A6-B12C-8001791995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29350"/>
            <a:ext cx="10287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46861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0">
                <a:solidFill>
                  <a:srgbClr val="546861"/>
                </a:solidFill>
                <a:latin typeface="Helvetica Neue"/>
                <a:ea typeface="Helvetica Neue"/>
                <a:cs typeface="Helvetica Neue"/>
              </a:rPr>
              <a:t>Servicio de Salud Chiloé, septiembre de 2026. Delegación Provincial, febrero de 2026.</a:t>
            </a:r>
          </a:p>
        </p:txBody>
      </p:sp>
      <p:sp>
        <p:nvSpPr>
          <p:cNvPr id="4" name="Ancud">
            <a:extLst xmlns:a="http://schemas.openxmlformats.org/drawingml/2006/main">
              <a:ext uri="{FF2B5EF4-FFF2-40B4-BE49-F238E27FC236}">
                <a16:creationId xmlns:a16="http://schemas.microsoft.com/office/drawing/2014/main" id="{CD38002C-160D-4A08-A7A2-60353CF53B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990725"/>
            <a:ext cx="30480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3075" b="0">
                <a:solidFill>
                  <a:srgbClr val="183C36"/>
                </a:solidFill>
                <a:latin typeface="Georgia"/>
                <a:ea typeface="Georgia"/>
                <a:cs typeface="Georgia"/>
              </a:defRPr>
            </a:pPr>
            <a:r>
              <a:rPr sz="3075" b="0">
                <a:solidFill>
                  <a:srgbClr val="183C36"/>
                </a:solidFill>
                <a:latin typeface="Georgia"/>
                <a:ea typeface="Georgia"/>
                <a:cs typeface="Georgia"/>
              </a:rPr>
              <a:t>Ancud</a:t>
            </a:r>
          </a:p>
        </p:txBody>
      </p:sp>
      <p:sp>
        <p:nvSpPr>
          <p:cNvPr id="5" name="Nuevo hospital en proceso de puesta en marcha.">
            <a:extLst xmlns:a="http://schemas.openxmlformats.org/drawingml/2006/main">
              <a:ext uri="{FF2B5EF4-FFF2-40B4-BE49-F238E27FC236}">
                <a16:creationId xmlns:a16="http://schemas.microsoft.com/office/drawing/2014/main" id="{D7D8C05E-367A-494D-859A-4DFF31F453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76700" y="2028825"/>
            <a:ext cx="70485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54686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75" b="0">
                <a:solidFill>
                  <a:srgbClr val="546861"/>
                </a:solidFill>
                <a:latin typeface="Helvetica Neue"/>
                <a:ea typeface="Helvetica Neue"/>
                <a:cs typeface="Helvetica Neue"/>
              </a:rPr>
              <a:t>Nuevo hospital en proceso de puesta en marcha.</a:t>
            </a:r>
          </a:p>
        </p:txBody>
      </p:sp>
      <p:sp>
        <p:nvSpPr>
          <p:cNvPr id="6" name="Quellón">
            <a:extLst xmlns:a="http://schemas.openxmlformats.org/drawingml/2006/main">
              <a:ext uri="{FF2B5EF4-FFF2-40B4-BE49-F238E27FC236}">
                <a16:creationId xmlns:a16="http://schemas.microsoft.com/office/drawing/2014/main" id="{AF244261-EDD3-4B48-B890-C47BE7619B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162300"/>
            <a:ext cx="30480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3075" b="0">
                <a:solidFill>
                  <a:srgbClr val="183C36"/>
                </a:solidFill>
                <a:latin typeface="Georgia"/>
                <a:ea typeface="Georgia"/>
                <a:cs typeface="Georgia"/>
              </a:defRPr>
            </a:pPr>
            <a:r>
              <a:rPr sz="3075" b="0">
                <a:solidFill>
                  <a:srgbClr val="183C36"/>
                </a:solidFill>
                <a:latin typeface="Georgia"/>
                <a:ea typeface="Georgia"/>
                <a:cs typeface="Georgia"/>
              </a:rPr>
              <a:t>Quellón</a:t>
            </a:r>
          </a:p>
        </p:txBody>
      </p:sp>
      <p:sp>
        <p:nvSpPr>
          <p:cNvPr id="7" name="Atención abierta en el nuevo recinto. Otras áreas en habilitación.">
            <a:extLst xmlns:a="http://schemas.openxmlformats.org/drawingml/2006/main">
              <a:ext uri="{FF2B5EF4-FFF2-40B4-BE49-F238E27FC236}">
                <a16:creationId xmlns:a16="http://schemas.microsoft.com/office/drawing/2014/main" id="{CD058FA3-DC00-4D62-92D7-FA925494A9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76700" y="3200400"/>
            <a:ext cx="70485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54686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75" b="0">
                <a:solidFill>
                  <a:srgbClr val="546861"/>
                </a:solidFill>
                <a:latin typeface="Helvetica Neue"/>
                <a:ea typeface="Helvetica Neue"/>
                <a:cs typeface="Helvetica Neue"/>
              </a:rPr>
              <a:t>Atención abierta en el nuevo recinto. Otras áreas en habilitación.</a:t>
            </a:r>
          </a:p>
        </p:txBody>
      </p:sp>
      <p:sp>
        <p:nvSpPr>
          <p:cNvPr id="8" name="Queilen">
            <a:extLst xmlns:a="http://schemas.openxmlformats.org/drawingml/2006/main">
              <a:ext uri="{FF2B5EF4-FFF2-40B4-BE49-F238E27FC236}">
                <a16:creationId xmlns:a16="http://schemas.microsoft.com/office/drawing/2014/main" id="{4C10D92B-6603-4E7F-B322-0A6A13A25F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33875"/>
            <a:ext cx="30480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3075" b="0">
                <a:solidFill>
                  <a:srgbClr val="183C36"/>
                </a:solidFill>
                <a:latin typeface="Georgia"/>
                <a:ea typeface="Georgia"/>
                <a:cs typeface="Georgia"/>
              </a:defRPr>
            </a:pPr>
            <a:r>
              <a:rPr sz="3075" b="0">
                <a:solidFill>
                  <a:srgbClr val="183C36"/>
                </a:solidFill>
                <a:latin typeface="Georgia"/>
                <a:ea typeface="Georgia"/>
                <a:cs typeface="Georgia"/>
              </a:rPr>
              <a:t>Queilen</a:t>
            </a:r>
          </a:p>
        </p:txBody>
      </p:sp>
      <p:sp>
        <p:nvSpPr>
          <p:cNvPr id="9" name="Inauguración del nuevo hospital informada en febrero de 2026.">
            <a:extLst xmlns:a="http://schemas.openxmlformats.org/drawingml/2006/main">
              <a:ext uri="{FF2B5EF4-FFF2-40B4-BE49-F238E27FC236}">
                <a16:creationId xmlns:a16="http://schemas.microsoft.com/office/drawing/2014/main" id="{C9384AE2-B0AD-4EA2-9B6C-5B0688160B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76700" y="4371975"/>
            <a:ext cx="70485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54686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75" b="0">
                <a:solidFill>
                  <a:srgbClr val="546861"/>
                </a:solidFill>
                <a:latin typeface="Helvetica Neue"/>
                <a:ea typeface="Helvetica Neue"/>
                <a:cs typeface="Helvetica Neue"/>
              </a:rPr>
              <a:t>Inauguración del nuevo hospital informada en febrero de 2026.</a:t>
            </a:r>
          </a:p>
        </p:txBody>
      </p:sp>
    </p:spTree>
    <p:extLst>
      <p:ext uri="{BB962C8B-B14F-4D97-AF65-F5344CB8AC3E}">
        <p14:creationId xmlns:p14="http://schemas.microsoft.com/office/powerpoint/2010/main" val="1455405231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02D2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11">
            <a:extLst xmlns:a="http://schemas.openxmlformats.org/drawingml/2006/main">
              <a:ext uri="{FF2B5EF4-FFF2-40B4-BE49-F238E27FC236}">
                <a16:creationId xmlns:a16="http://schemas.microsoft.com/office/drawing/2014/main" id="{29DFD763-E64C-4A9C-8B29-3DE80EF73F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324600"/>
            <a:ext cx="3619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A6BBA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A6BBA9"/>
                </a:solidFill>
                <a:latin typeface="Helvetica Neue"/>
                <a:ea typeface="Helvetica Neue"/>
                <a:cs typeface="Helvetica Neue"/>
              </a:rPr>
              <a:t>11</a:t>
            </a:r>
          </a:p>
        </p:txBody>
      </p:sp>
      <p:pic>
        <p:nvPicPr>
          <p:cNvPr id="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c352409a6e34b0e"/>
          <a:srcRect xmlns:a="http://schemas.openxmlformats.org/drawingml/2006/main" l="20447" t="0" r="20447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0"/>
            <a:ext cx="5334000" cy="6858000"/>
          </a:xfrm>
          <a:prstGeom xmlns:a="http://schemas.openxmlformats.org/drawingml/2006/main" prst="rect">
            <a:avLst/>
          </a:prstGeom>
        </p:spPr>
      </p:pic>
      <p:sp>
        <p:nvSpPr>
          <p:cNvPr id="3" name="Desarrollo del&#10;archipiélago">
            <a:extLst xmlns:a="http://schemas.openxmlformats.org/drawingml/2006/main">
              <a:ext uri="{FF2B5EF4-FFF2-40B4-BE49-F238E27FC236}">
                <a16:creationId xmlns:a16="http://schemas.microsoft.com/office/drawing/2014/main" id="{8EF465F4-B8CC-44B8-8B5B-3F61BC700A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8175"/>
            <a:ext cx="5876925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3825" b="0">
                <a:solidFill>
                  <a:srgbClr val="F4F0E6"/>
                </a:solidFill>
                <a:latin typeface="Georgia"/>
                <a:ea typeface="Georgia"/>
                <a:cs typeface="Georgia"/>
              </a:defRPr>
            </a:pPr>
            <a:r>
              <a:rPr sz="3825" b="0">
                <a:solidFill>
                  <a:srgbClr val="F4F0E6"/>
                </a:solidFill>
                <a:latin typeface="Georgia"/>
                <a:ea typeface="Georgia"/>
                <a:cs typeface="Georgia"/>
              </a:rPr>
              <a:t>Desarrollo del</a:t>
            </a:r>
          </a:p>
          <a:p xmlns:a="http://schemas.openxmlformats.org/drawingml/2006/main">
            <a:pPr>
              <a:defRPr sz="3825" b="0">
                <a:solidFill>
                  <a:srgbClr val="F4F0E6"/>
                </a:solidFill>
                <a:latin typeface="Georgia"/>
                <a:ea typeface="Georgia"/>
                <a:cs typeface="Georgia"/>
              </a:defRPr>
            </a:pPr>
            <a:r>
              <a:rPr sz="3825" b="0">
                <a:solidFill>
                  <a:srgbClr val="F4F0E6"/>
                </a:solidFill>
                <a:latin typeface="Georgia"/>
                <a:ea typeface="Georgia"/>
                <a:cs typeface="Georgia"/>
              </a:rPr>
              <a:t>archipiélago</a:t>
            </a:r>
          </a:p>
        </p:txBody>
      </p:sp>
      <p:sp>
        <p:nvSpPr>
          <p:cNvPr id="4" name="133">
            <a:extLst xmlns:a="http://schemas.openxmlformats.org/drawingml/2006/main">
              <a:ext uri="{FF2B5EF4-FFF2-40B4-BE49-F238E27FC236}">
                <a16:creationId xmlns:a16="http://schemas.microsoft.com/office/drawing/2014/main" id="{0B0960AA-968F-4815-B18A-B6F7D846DD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28875"/>
            <a:ext cx="5715000" cy="1133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6900" b="0">
                <a:solidFill>
                  <a:srgbClr val="C8A771"/>
                </a:solidFill>
                <a:latin typeface="Georgia"/>
                <a:ea typeface="Georgia"/>
                <a:cs typeface="Georgia"/>
              </a:defRPr>
            </a:pPr>
            <a:r>
              <a:rPr sz="6900" b="0">
                <a:solidFill>
                  <a:srgbClr val="C8A771"/>
                </a:solidFill>
                <a:latin typeface="Georgia"/>
                <a:ea typeface="Georgia"/>
                <a:cs typeface="Georgia"/>
              </a:rPr>
              <a:t>133</a:t>
            </a:r>
          </a:p>
        </p:txBody>
      </p:sp>
      <p:sp>
        <p:nvSpPr>
          <p:cNvPr id="5" name="iniciativas del plan territorial&#10;para zonas rezagadas">
            <a:extLst xmlns:a="http://schemas.openxmlformats.org/drawingml/2006/main">
              <a:ext uri="{FF2B5EF4-FFF2-40B4-BE49-F238E27FC236}">
                <a16:creationId xmlns:a16="http://schemas.microsoft.com/office/drawing/2014/main" id="{92B2B0B3-5FAD-4981-9E0D-5A473CC3F6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" y="3609975"/>
            <a:ext cx="55626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F4F0E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0">
                <a:solidFill>
                  <a:srgbClr val="F4F0E6"/>
                </a:solidFill>
                <a:latin typeface="Helvetica Neue"/>
                <a:ea typeface="Helvetica Neue"/>
                <a:cs typeface="Helvetica Neue"/>
              </a:rPr>
              <a:t>iniciativas del plan territorial</a:t>
            </a:r>
          </a:p>
          <a:p xmlns:a="http://schemas.openxmlformats.org/drawingml/2006/main">
            <a:pPr>
              <a:defRPr sz="2100" b="0">
                <a:solidFill>
                  <a:srgbClr val="F4F0E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0">
                <a:solidFill>
                  <a:srgbClr val="F4F0E6"/>
                </a:solidFill>
                <a:latin typeface="Helvetica Neue"/>
                <a:ea typeface="Helvetica Neue"/>
                <a:cs typeface="Helvetica Neue"/>
              </a:rPr>
              <a:t>para zonas rezagadas</a:t>
            </a:r>
          </a:p>
        </p:txBody>
      </p:sp>
      <p:sp>
        <p:nvSpPr>
          <p:cNvPr id="6" name="Horizonte 2021–2029. Conectividad, habitabilidad y desarrollo producti">
            <a:extLst xmlns:a="http://schemas.openxmlformats.org/drawingml/2006/main">
              <a:ext uri="{FF2B5EF4-FFF2-40B4-BE49-F238E27FC236}">
                <a16:creationId xmlns:a16="http://schemas.microsoft.com/office/drawing/2014/main" id="{D685ED99-ACB5-45FC-8D85-4DD21D96B3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" y="4629150"/>
            <a:ext cx="54673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A6BBA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0">
                <a:solidFill>
                  <a:srgbClr val="A6BBA9"/>
                </a:solidFill>
                <a:latin typeface="Helvetica Neue"/>
                <a:ea typeface="Helvetica Neue"/>
                <a:cs typeface="Helvetica Neue"/>
              </a:rPr>
              <a:t>Horizonte 2021–2029. Conectividad, habitabilidad y desarrollo productivo de sectores aislados.</a:t>
            </a:r>
          </a:p>
        </p:txBody>
      </p:sp>
      <p:sp>
        <p:nvSpPr>
          <p:cNvPr id="7" name="Contexto regional. No corresponde a obras dentro de Costa Natri.">
            <a:extLst xmlns:a="http://schemas.openxmlformats.org/drawingml/2006/main">
              <a:ext uri="{FF2B5EF4-FFF2-40B4-BE49-F238E27FC236}">
                <a16:creationId xmlns:a16="http://schemas.microsoft.com/office/drawing/2014/main" id="{9C36E51E-4CEC-41BD-A1A3-E17C52C340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" y="5924550"/>
            <a:ext cx="54102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A6BBA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A6BBA9"/>
                </a:solidFill>
                <a:latin typeface="Helvetica Neue"/>
                <a:ea typeface="Helvetica Neue"/>
                <a:cs typeface="Helvetica Neue"/>
              </a:rPr>
              <a:t>Contexto regional. No corresponde a obras dentro de Costa Natri.</a:t>
            </a:r>
          </a:p>
        </p:txBody>
      </p:sp>
    </p:spTree>
    <p:extLst>
      <p:ext uri="{BB962C8B-B14F-4D97-AF65-F5344CB8AC3E}">
        <p14:creationId xmlns:p14="http://schemas.microsoft.com/office/powerpoint/2010/main" val="396867290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102D2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Cómo podría beneficiarse Costa Natri">
            <a:extLst xmlns:a="http://schemas.openxmlformats.org/drawingml/2006/main">
              <a:ext uri="{FF2B5EF4-FFF2-40B4-BE49-F238E27FC236}">
                <a16:creationId xmlns:a16="http://schemas.microsoft.com/office/drawing/2014/main" id="{A3E3C246-78BC-4336-ABB4-C1B348FDDE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537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3600" b="0">
                <a:solidFill>
                  <a:srgbClr val="F4F0E6"/>
                </a:solidFill>
                <a:latin typeface="Georgia"/>
                <a:ea typeface="Georgia"/>
                <a:cs typeface="Georgia"/>
              </a:defRPr>
            </a:pPr>
            <a:r>
              <a:rPr sz="3600" b="0">
                <a:solidFill>
                  <a:srgbClr val="F4F0E6"/>
                </a:solidFill>
                <a:latin typeface="Georgia"/>
                <a:ea typeface="Georgia"/>
                <a:cs typeface="Georgia"/>
              </a:rPr>
              <a:t>Cómo podría beneficiarse Costa Natri</a:t>
            </a:r>
          </a:p>
        </p:txBody>
      </p:sp>
      <p:sp>
        <p:nvSpPr>
          <p:cNvPr id="2" name="12">
            <a:extLst xmlns:a="http://schemas.openxmlformats.org/drawingml/2006/main">
              <a:ext uri="{FF2B5EF4-FFF2-40B4-BE49-F238E27FC236}">
                <a16:creationId xmlns:a16="http://schemas.microsoft.com/office/drawing/2014/main" id="{64CD0552-96FA-471E-8EEE-A8D7425FBE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324600"/>
            <a:ext cx="3619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A6BBA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A6BBA9"/>
                </a:solidFill>
                <a:latin typeface="Helvetica Neue"/>
                <a:ea typeface="Helvetica Neue"/>
                <a:cs typeface="Helvetica Neue"/>
              </a:rPr>
              <a:t>12</a:t>
            </a:r>
          </a:p>
        </p:txBody>
      </p:sp>
      <p:sp>
        <p:nvSpPr>
          <p:cNvPr id="3" name="Interpretación BKS basada en los proyectos citados. Plusvalía proyecta">
            <a:extLst xmlns:a="http://schemas.openxmlformats.org/drawingml/2006/main">
              <a:ext uri="{FF2B5EF4-FFF2-40B4-BE49-F238E27FC236}">
                <a16:creationId xmlns:a16="http://schemas.microsoft.com/office/drawing/2014/main" id="{BB9843FE-1D70-432B-95E1-8B00938D8A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29350"/>
            <a:ext cx="10287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A6BBA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0">
                <a:solidFill>
                  <a:srgbClr val="A6BBA9"/>
                </a:solidFill>
                <a:latin typeface="Helvetica Neue"/>
                <a:ea typeface="Helvetica Neue"/>
                <a:cs typeface="Helvetica Neue"/>
              </a:rPr>
              <a:t>Interpretación BKS basada en los proyectos citados. Plusvalía proyectada, no garantizada.</a:t>
            </a:r>
          </a:p>
        </p:txBody>
      </p:sp>
      <p:sp>
        <p:nvSpPr>
          <p:cNvPr id="4" name="Viajes más previsibles">
            <a:extLst xmlns:a="http://schemas.openxmlformats.org/drawingml/2006/main">
              <a:ext uri="{FF2B5EF4-FFF2-40B4-BE49-F238E27FC236}">
                <a16:creationId xmlns:a16="http://schemas.microsoft.com/office/drawing/2014/main" id="{4C8166A0-93D8-4FB5-94CF-91817D5791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914525"/>
            <a:ext cx="43815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C8A771"/>
                </a:solidFill>
                <a:latin typeface="Georgia"/>
                <a:ea typeface="Georgia"/>
                <a:cs typeface="Georgia"/>
              </a:defRPr>
            </a:pPr>
            <a:r>
              <a:rPr sz="2250" b="0">
                <a:solidFill>
                  <a:srgbClr val="C8A771"/>
                </a:solidFill>
                <a:latin typeface="Georgia"/>
                <a:ea typeface="Georgia"/>
                <a:cs typeface="Georgia"/>
              </a:rPr>
              <a:t>Viajes más previsibles</a:t>
            </a:r>
          </a:p>
        </p:txBody>
      </p:sp>
      <p:sp>
        <p:nvSpPr>
          <p:cNvPr id="5" name="El puente puede facilitar la llegada desde el continente.">
            <a:extLst xmlns:a="http://schemas.openxmlformats.org/drawingml/2006/main">
              <a:ext uri="{FF2B5EF4-FFF2-40B4-BE49-F238E27FC236}">
                <a16:creationId xmlns:a16="http://schemas.microsoft.com/office/drawing/2014/main" id="{570A67E1-A3A5-4890-8009-89F23CF202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34025" y="1943100"/>
            <a:ext cx="59055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F4F0E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0">
                <a:solidFill>
                  <a:srgbClr val="F4F0E6"/>
                </a:solidFill>
                <a:latin typeface="Helvetica Neue"/>
                <a:ea typeface="Helvetica Neue"/>
                <a:cs typeface="Helvetica Neue"/>
              </a:rPr>
              <a:t>El puente puede facilitar la llegada desde el continente.</a:t>
            </a:r>
          </a:p>
        </p:txBody>
      </p:sp>
      <p:sp>
        <p:nvSpPr>
          <p:cNvPr id="6" name="Mayor exposición del destino">
            <a:extLst xmlns:a="http://schemas.openxmlformats.org/drawingml/2006/main">
              <a:ext uri="{FF2B5EF4-FFF2-40B4-BE49-F238E27FC236}">
                <a16:creationId xmlns:a16="http://schemas.microsoft.com/office/drawing/2014/main" id="{33F5AA54-24D7-4660-B62E-95D02BC72B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86075"/>
            <a:ext cx="43815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C8A771"/>
                </a:solidFill>
                <a:latin typeface="Georgia"/>
                <a:ea typeface="Georgia"/>
                <a:cs typeface="Georgia"/>
              </a:defRPr>
            </a:pPr>
            <a:r>
              <a:rPr sz="2250" b="0">
                <a:solidFill>
                  <a:srgbClr val="C8A771"/>
                </a:solidFill>
                <a:latin typeface="Georgia"/>
                <a:ea typeface="Georgia"/>
                <a:cs typeface="Georgia"/>
              </a:rPr>
              <a:t>Mayor exposición del destino</a:t>
            </a:r>
          </a:p>
        </p:txBody>
      </p:sp>
      <p:sp>
        <p:nvSpPr>
          <p:cNvPr id="7" name="La infraestructura puede ampliar el interés por visitar Chiloé.">
            <a:extLst xmlns:a="http://schemas.openxmlformats.org/drawingml/2006/main">
              <a:ext uri="{FF2B5EF4-FFF2-40B4-BE49-F238E27FC236}">
                <a16:creationId xmlns:a16="http://schemas.microsoft.com/office/drawing/2014/main" id="{1E9E175B-50C4-4AD5-ADF7-94A557B596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34025" y="2914650"/>
            <a:ext cx="59055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F4F0E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0">
                <a:solidFill>
                  <a:srgbClr val="F4F0E6"/>
                </a:solidFill>
                <a:latin typeface="Helvetica Neue"/>
                <a:ea typeface="Helvetica Neue"/>
                <a:cs typeface="Helvetica Neue"/>
              </a:rPr>
              <a:t>La infraestructura puede ampliar el interés por visitar Chiloé.</a:t>
            </a:r>
          </a:p>
        </p:txBody>
      </p:sp>
      <p:sp>
        <p:nvSpPr>
          <p:cNvPr id="8" name="Atractivo propio del lugar">
            <a:extLst xmlns:a="http://schemas.openxmlformats.org/drawingml/2006/main">
              <a:ext uri="{FF2B5EF4-FFF2-40B4-BE49-F238E27FC236}">
                <a16:creationId xmlns:a16="http://schemas.microsoft.com/office/drawing/2014/main" id="{B2F729C6-4C79-4ECC-8035-DA69BEC749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57625"/>
            <a:ext cx="43815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C8A771"/>
                </a:solidFill>
                <a:latin typeface="Georgia"/>
                <a:ea typeface="Georgia"/>
                <a:cs typeface="Georgia"/>
              </a:defRPr>
            </a:pPr>
            <a:r>
              <a:rPr sz="2250" b="0">
                <a:solidFill>
                  <a:srgbClr val="C8A771"/>
                </a:solidFill>
                <a:latin typeface="Georgia"/>
                <a:ea typeface="Georgia"/>
                <a:cs typeface="Georgia"/>
              </a:rPr>
              <a:t>Atractivo propio del lugar</a:t>
            </a:r>
          </a:p>
        </p:txBody>
      </p:sp>
      <p:sp>
        <p:nvSpPr>
          <p:cNvPr id="9" name="Lago, bosque y entorno rural complementan la conectividad.">
            <a:extLst xmlns:a="http://schemas.openxmlformats.org/drawingml/2006/main">
              <a:ext uri="{FF2B5EF4-FFF2-40B4-BE49-F238E27FC236}">
                <a16:creationId xmlns:a16="http://schemas.microsoft.com/office/drawing/2014/main" id="{4703D7DA-DFAE-4F9F-BD25-00477BC249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34025" y="3886200"/>
            <a:ext cx="59055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F4F0E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0">
                <a:solidFill>
                  <a:srgbClr val="F4F0E6"/>
                </a:solidFill>
                <a:latin typeface="Helvetica Neue"/>
                <a:ea typeface="Helvetica Neue"/>
                <a:cs typeface="Helvetica Neue"/>
              </a:rPr>
              <a:t>Lago, bosque y entorno rural complementan la conectividad.</a:t>
            </a:r>
          </a:p>
        </p:txBody>
      </p:sp>
      <p:sp>
        <p:nvSpPr>
          <p:cNvPr id="10" name="Valor específico de la parcela">
            <a:extLst xmlns:a="http://schemas.openxmlformats.org/drawingml/2006/main">
              <a:ext uri="{FF2B5EF4-FFF2-40B4-BE49-F238E27FC236}">
                <a16:creationId xmlns:a16="http://schemas.microsoft.com/office/drawing/2014/main" id="{5787071E-1CCE-4EC1-90EB-09D8F503D8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29175"/>
            <a:ext cx="43815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C8A771"/>
                </a:solidFill>
                <a:latin typeface="Georgia"/>
                <a:ea typeface="Georgia"/>
                <a:cs typeface="Georgia"/>
              </a:defRPr>
            </a:pPr>
            <a:r>
              <a:rPr sz="2250" b="0">
                <a:solidFill>
                  <a:srgbClr val="C8A771"/>
                </a:solidFill>
                <a:latin typeface="Georgia"/>
                <a:ea typeface="Georgia"/>
                <a:cs typeface="Georgia"/>
              </a:rPr>
              <a:t>Valor específico de la parcela</a:t>
            </a:r>
          </a:p>
        </p:txBody>
      </p:sp>
      <p:sp>
        <p:nvSpPr>
          <p:cNvPr id="11" name="Acceso, servicios, documentación y precio definen la oportunidad.">
            <a:extLst xmlns:a="http://schemas.openxmlformats.org/drawingml/2006/main">
              <a:ext uri="{FF2B5EF4-FFF2-40B4-BE49-F238E27FC236}">
                <a16:creationId xmlns:a16="http://schemas.microsoft.com/office/drawing/2014/main" id="{C9537A18-9038-4E5D-A7AE-C822B14C75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34025" y="4857750"/>
            <a:ext cx="59055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F4F0E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0">
                <a:solidFill>
                  <a:srgbClr val="F4F0E6"/>
                </a:solidFill>
                <a:latin typeface="Helvetica Neue"/>
                <a:ea typeface="Helvetica Neue"/>
                <a:cs typeface="Helvetica Neue"/>
              </a:rPr>
              <a:t>Acceso, servicios, documentación y precio definen la oportunidad.</a:t>
            </a:r>
          </a:p>
        </p:txBody>
      </p:sp>
    </p:spTree>
    <p:extLst>
      <p:ext uri="{BB962C8B-B14F-4D97-AF65-F5344CB8AC3E}">
        <p14:creationId xmlns:p14="http://schemas.microsoft.com/office/powerpoint/2010/main" val="447228343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4F0E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La plusvalía se evalúa por parcela">
            <a:extLst xmlns:a="http://schemas.openxmlformats.org/drawingml/2006/main">
              <a:ext uri="{FF2B5EF4-FFF2-40B4-BE49-F238E27FC236}">
                <a16:creationId xmlns:a16="http://schemas.microsoft.com/office/drawing/2014/main" id="{9204225F-4030-4D1C-BB45-502C8B06D4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537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3600" b="0">
                <a:solidFill>
                  <a:srgbClr val="183C36"/>
                </a:solidFill>
                <a:latin typeface="Georgia"/>
                <a:ea typeface="Georgia"/>
                <a:cs typeface="Georgia"/>
              </a:defRPr>
            </a:pPr>
            <a:r>
              <a:rPr sz="3600" b="0">
                <a:solidFill>
                  <a:srgbClr val="183C36"/>
                </a:solidFill>
                <a:latin typeface="Georgia"/>
                <a:ea typeface="Georgia"/>
                <a:cs typeface="Georgia"/>
              </a:rPr>
              <a:t>La plusvalía se evalúa por parcela</a:t>
            </a:r>
          </a:p>
        </p:txBody>
      </p:sp>
      <p:sp>
        <p:nvSpPr>
          <p:cNvPr id="2" name="13">
            <a:extLst xmlns:a="http://schemas.openxmlformats.org/drawingml/2006/main">
              <a:ext uri="{FF2B5EF4-FFF2-40B4-BE49-F238E27FC236}">
                <a16:creationId xmlns:a16="http://schemas.microsoft.com/office/drawing/2014/main" id="{2B6A980D-1DE9-4125-83C0-6CC5389F01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324600"/>
            <a:ext cx="3619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546861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546861"/>
                </a:solidFill>
                <a:latin typeface="Helvetica Neue"/>
                <a:ea typeface="Helvetica Neue"/>
                <a:cs typeface="Helvetica Neue"/>
              </a:rPr>
              <a:t>13</a:t>
            </a:r>
          </a:p>
        </p:txBody>
      </p:sp>
      <p:sp>
        <p:nvSpPr>
          <p:cNvPr id="3" name="No se identificó una proyección pública verificable de valorización po">
            <a:extLst xmlns:a="http://schemas.openxmlformats.org/drawingml/2006/main">
              <a:ext uri="{FF2B5EF4-FFF2-40B4-BE49-F238E27FC236}">
                <a16:creationId xmlns:a16="http://schemas.microsoft.com/office/drawing/2014/main" id="{AF2C9655-D91A-48A0-8AB5-E09506BFEB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29350"/>
            <a:ext cx="10287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46861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0">
                <a:solidFill>
                  <a:srgbClr val="546861"/>
                </a:solidFill>
                <a:latin typeface="Helvetica Neue"/>
                <a:ea typeface="Helvetica Neue"/>
                <a:cs typeface="Helvetica Neue"/>
              </a:rPr>
              <a:t>No se identificó una proyección pública verificable de valorización porcentual para Costa Natri.</a:t>
            </a:r>
          </a:p>
        </p:txBody>
      </p:sp>
      <p:sp>
        <p:nvSpPr>
          <p:cNvPr id="4" name="Proyectada,&#10;no garantizada">
            <a:extLst xmlns:a="http://schemas.openxmlformats.org/drawingml/2006/main">
              <a:ext uri="{FF2B5EF4-FFF2-40B4-BE49-F238E27FC236}">
                <a16:creationId xmlns:a16="http://schemas.microsoft.com/office/drawing/2014/main" id="{CDEFCA17-13ED-4FD3-ADAE-0A4567F11A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990725"/>
            <a:ext cx="5562600" cy="1590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4275" b="0">
                <a:solidFill>
                  <a:srgbClr val="183C36"/>
                </a:solidFill>
                <a:latin typeface="Georgia"/>
                <a:ea typeface="Georgia"/>
                <a:cs typeface="Georgia"/>
              </a:defRPr>
            </a:pPr>
            <a:r>
              <a:rPr sz="4275" b="0">
                <a:solidFill>
                  <a:srgbClr val="183C36"/>
                </a:solidFill>
                <a:latin typeface="Georgia"/>
                <a:ea typeface="Georgia"/>
                <a:cs typeface="Georgia"/>
              </a:rPr>
              <a:t>Proyectada,</a:t>
            </a:r>
          </a:p>
          <a:p xmlns:a="http://schemas.openxmlformats.org/drawingml/2006/main">
            <a:pPr>
              <a:defRPr sz="4275" b="0">
                <a:solidFill>
                  <a:srgbClr val="183C36"/>
                </a:solidFill>
                <a:latin typeface="Georgia"/>
                <a:ea typeface="Georgia"/>
                <a:cs typeface="Georgia"/>
              </a:defRPr>
            </a:pPr>
            <a:r>
              <a:rPr sz="4275" b="0">
                <a:solidFill>
                  <a:srgbClr val="183C36"/>
                </a:solidFill>
                <a:latin typeface="Georgia"/>
                <a:ea typeface="Georgia"/>
                <a:cs typeface="Georgia"/>
              </a:rPr>
              <a:t>no garantizada</a:t>
            </a:r>
          </a:p>
        </p:txBody>
      </p:sp>
      <p:sp>
        <p:nvSpPr>
          <p:cNvPr id="5" name="El precio puede incorporar hoy parte de la expectativa del puente.">
            <a:extLst xmlns:a="http://schemas.openxmlformats.org/drawingml/2006/main">
              <a:ext uri="{FF2B5EF4-FFF2-40B4-BE49-F238E27FC236}">
                <a16:creationId xmlns:a16="http://schemas.microsoft.com/office/drawing/2014/main" id="{B1A42F36-10A1-49CA-BE01-8651CF91E9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" y="4029075"/>
            <a:ext cx="4953000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54686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0">
                <a:solidFill>
                  <a:srgbClr val="546861"/>
                </a:solidFill>
                <a:latin typeface="Helvetica Neue"/>
                <a:ea typeface="Helvetica Neue"/>
                <a:cs typeface="Helvetica Neue"/>
              </a:rPr>
              <a:t>El precio puede incorporar hoy parte de la expectativa del puente.</a:t>
            </a:r>
          </a:p>
        </p:txBody>
      </p:sp>
      <p:sp>
        <p:nvSpPr>
          <p:cNvPr id="6" name="Ventas cerradas comparables">
            <a:extLst xmlns:a="http://schemas.openxmlformats.org/drawingml/2006/main">
              <a:ext uri="{FF2B5EF4-FFF2-40B4-BE49-F238E27FC236}">
                <a16:creationId xmlns:a16="http://schemas.microsoft.com/office/drawing/2014/main" id="{0C448F85-1263-4092-A752-EFA809BD1F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67525" y="1943100"/>
            <a:ext cx="4667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183C3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183C36"/>
                </a:solidFill>
                <a:latin typeface="Helvetica Neue"/>
                <a:ea typeface="Helvetica Neue"/>
                <a:cs typeface="Helvetica Neue"/>
              </a:rPr>
              <a:t>Ventas cerradas comparables</a:t>
            </a:r>
          </a:p>
        </p:txBody>
      </p:sp>
      <p:sp>
        <p:nvSpPr>
          <p:cNvPr id="7" name="Precio en UF por superficie y costos de compra, mantención y venta.">
            <a:extLst xmlns:a="http://schemas.openxmlformats.org/drawingml/2006/main">
              <a:ext uri="{FF2B5EF4-FFF2-40B4-BE49-F238E27FC236}">
                <a16:creationId xmlns:a16="http://schemas.microsoft.com/office/drawing/2014/main" id="{842F198F-10A2-4188-8CD5-353994B80A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67525" y="2581275"/>
            <a:ext cx="45720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546861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0">
                <a:solidFill>
                  <a:srgbClr val="546861"/>
                </a:solidFill>
                <a:latin typeface="Helvetica Neue"/>
                <a:ea typeface="Helvetica Neue"/>
                <a:cs typeface="Helvetica Neue"/>
              </a:rPr>
              <a:t>Precio en UF por superficie y costos de compra, mantención y venta.</a:t>
            </a:r>
          </a:p>
        </p:txBody>
      </p:sp>
      <p:sp>
        <p:nvSpPr>
          <p:cNvPr id="8" name="Condiciones del lote">
            <a:extLst xmlns:a="http://schemas.openxmlformats.org/drawingml/2006/main">
              <a:ext uri="{FF2B5EF4-FFF2-40B4-BE49-F238E27FC236}">
                <a16:creationId xmlns:a16="http://schemas.microsoft.com/office/drawing/2014/main" id="{6761B61A-4B9D-40AE-80F2-DE3D9675A8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67525" y="3819525"/>
            <a:ext cx="4667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183C3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183C36"/>
                </a:solidFill>
                <a:latin typeface="Helvetica Neue"/>
                <a:ea typeface="Helvetica Neue"/>
                <a:cs typeface="Helvetica Neue"/>
              </a:rPr>
              <a:t>Condiciones del lote</a:t>
            </a:r>
          </a:p>
        </p:txBody>
      </p:sp>
      <p:sp>
        <p:nvSpPr>
          <p:cNvPr id="9" name="Acceso y títulos. Agua y energía requieren soluciones por separado. No">
            <a:extLst xmlns:a="http://schemas.openxmlformats.org/drawingml/2006/main">
              <a:ext uri="{FF2B5EF4-FFF2-40B4-BE49-F238E27FC236}">
                <a16:creationId xmlns:a16="http://schemas.microsoft.com/office/drawing/2014/main" id="{0F50974E-944B-4074-90E8-0D8C688D39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67525" y="4457700"/>
            <a:ext cx="45720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546861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0">
                <a:solidFill>
                  <a:srgbClr val="546861"/>
                </a:solidFill>
                <a:latin typeface="Helvetica Neue"/>
                <a:ea typeface="Helvetica Neue"/>
                <a:cs typeface="Helvetica Neue"/>
              </a:rPr>
              <a:t>Acceso y títulos. Agua y energía requieren soluciones por separado. No se incluyen arranques domiciliarios.</a:t>
            </a:r>
          </a:p>
        </p:txBody>
      </p:sp>
    </p:spTree>
    <p:extLst>
      <p:ext uri="{BB962C8B-B14F-4D97-AF65-F5344CB8AC3E}">
        <p14:creationId xmlns:p14="http://schemas.microsoft.com/office/powerpoint/2010/main" val="207420418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102D2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14">
            <a:extLst xmlns:a="http://schemas.openxmlformats.org/drawingml/2006/main">
              <a:ext uri="{FF2B5EF4-FFF2-40B4-BE49-F238E27FC236}">
                <a16:creationId xmlns:a16="http://schemas.microsoft.com/office/drawing/2014/main" id="{3CE39CEC-FC44-4CD9-8E09-D980AD4FDB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324600"/>
            <a:ext cx="3619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A6BBA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A6BBA9"/>
                </a:solidFill>
                <a:latin typeface="Helvetica Neue"/>
                <a:ea typeface="Helvetica Neue"/>
                <a:cs typeface="Helvetica Neue"/>
              </a:rPr>
              <a:t>14</a:t>
            </a:r>
          </a:p>
        </p:txBody>
      </p:sp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01e668c8d6a4107"/>
          <a:srcRect xmlns:a="http://schemas.openxmlformats.org/drawingml/2006/main" l="17585" t="0" r="17585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6667500" cy="6858000"/>
          </a:xfrm>
          <a:prstGeom xmlns:a="http://schemas.openxmlformats.org/drawingml/2006/main" prst="rect">
            <a:avLst/>
          </a:prstGeom>
        </p:spPr>
      </p:pic>
      <p:sp>
        <p:nvSpPr>
          <p:cNvPr id="3" name="Tu próxima visita&#10;a Costa Natri">
            <a:extLst xmlns:a="http://schemas.openxmlformats.org/drawingml/2006/main">
              <a:ext uri="{FF2B5EF4-FFF2-40B4-BE49-F238E27FC236}">
                <a16:creationId xmlns:a16="http://schemas.microsoft.com/office/drawing/2014/main" id="{7999602D-6CC7-401D-B171-51E7A59B8F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58050" y="838200"/>
            <a:ext cx="4429125" cy="1457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3600" b="0">
                <a:solidFill>
                  <a:srgbClr val="F4F0E6"/>
                </a:solidFill>
                <a:latin typeface="Georgia"/>
                <a:ea typeface="Georgia"/>
                <a:cs typeface="Georgia"/>
              </a:defRPr>
            </a:pPr>
            <a:r>
              <a:rPr sz="3600" b="0">
                <a:solidFill>
                  <a:srgbClr val="F4F0E6"/>
                </a:solidFill>
                <a:latin typeface="Georgia"/>
                <a:ea typeface="Georgia"/>
                <a:cs typeface="Georgia"/>
              </a:rPr>
              <a:t>Tu próxima visita</a:t>
            </a:r>
          </a:p>
          <a:p xmlns:a="http://schemas.openxmlformats.org/drawingml/2006/main">
            <a:pPr>
              <a:defRPr sz="3600" b="0">
                <a:solidFill>
                  <a:srgbClr val="F4F0E6"/>
                </a:solidFill>
                <a:latin typeface="Georgia"/>
                <a:ea typeface="Georgia"/>
                <a:cs typeface="Georgia"/>
              </a:defRPr>
            </a:pPr>
            <a:r>
              <a:rPr sz="3600" b="0">
                <a:solidFill>
                  <a:srgbClr val="F4F0E6"/>
                </a:solidFill>
                <a:latin typeface="Georgia"/>
                <a:ea typeface="Georgia"/>
                <a:cs typeface="Georgia"/>
              </a:rPr>
              <a:t>a Costa Natri</a:t>
            </a:r>
          </a:p>
        </p:txBody>
      </p:sp>
      <p:sp>
        <p:nvSpPr>
          <p:cNvPr id="4" name="Conoce el acceso, las vistas y los antecedentes de la parcela que te i">
            <a:extLst xmlns:a="http://schemas.openxmlformats.org/drawingml/2006/main">
              <a:ext uri="{FF2B5EF4-FFF2-40B4-BE49-F238E27FC236}">
                <a16:creationId xmlns:a16="http://schemas.microsoft.com/office/drawing/2014/main" id="{EBF9F6BF-9FD3-4A97-9ECA-4435CD8CEE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96150" y="2952750"/>
            <a:ext cx="4286250" cy="1295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F4F0E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75" b="0">
                <a:solidFill>
                  <a:srgbClr val="F4F0E6"/>
                </a:solidFill>
                <a:latin typeface="Helvetica Neue"/>
                <a:ea typeface="Helvetica Neue"/>
                <a:cs typeface="Helvetica Neue"/>
              </a:rPr>
              <a:t>Conoce el acceso, las vistas y los antecedentes de la parcela que te interesa.</a:t>
            </a:r>
          </a:p>
        </p:txBody>
      </p:sp>
      <p:sp>
        <p:nvSpPr>
          <p:cNvPr id="5" name="Coordina tu visita">
            <a:extLst xmlns:a="http://schemas.openxmlformats.org/drawingml/2006/main">
              <a:ext uri="{FF2B5EF4-FFF2-40B4-BE49-F238E27FC236}">
                <a16:creationId xmlns:a16="http://schemas.microsoft.com/office/drawing/2014/main" id="{A3CA9C0D-E40A-4D77-8990-0A306C73E8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96150" y="4610100"/>
            <a:ext cx="42862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2400" b="1">
                <a:solidFill>
                  <a:srgbClr val="C8A77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400" b="1">
                <a:solidFill>
                  <a:srgbClr val="C8A771"/>
                </a:solidFill>
                <a:latin typeface="Helvetica Neue"/>
                <a:ea typeface="Helvetica Neue"/>
                <a:cs typeface="Helvetica Neue"/>
                <a:hlinkClick xmlns:r="http://schemas.openxmlformats.org/officeDocument/2006/relationships" r:id="Rb1e6a296d0834ca5"/>
              </a:rPr>
              <a:t>Coordina tu visita</a:t>
            </a:r>
          </a:p>
        </p:txBody>
      </p:sp>
      <p:sp>
        <p:nvSpPr>
          <p:cNvPr id="6" name="Tomás Barlow Krag&#10;+56 9 5407 3680&#10;tomas@bksrealestate.cl">
            <a:extLst xmlns:a="http://schemas.openxmlformats.org/drawingml/2006/main">
              <a:ext uri="{FF2B5EF4-FFF2-40B4-BE49-F238E27FC236}">
                <a16:creationId xmlns:a16="http://schemas.microsoft.com/office/drawing/2014/main" id="{8B3FF16B-7A7B-4E5D-B36E-E63DC82671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96150" y="5429250"/>
            <a:ext cx="43053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A6BBA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0">
                <a:solidFill>
                  <a:srgbClr val="A6BBA9"/>
                </a:solidFill>
                <a:latin typeface="Helvetica Neue"/>
                <a:ea typeface="Helvetica Neue"/>
                <a:cs typeface="Helvetica Neue"/>
              </a:rPr>
              <a:t>Tomás Barlow Krag</a:t>
            </a:r>
          </a:p>
          <a:p xmlns:a="http://schemas.openxmlformats.org/drawingml/2006/main">
            <a:pPr>
              <a:defRPr sz="1725" b="0">
                <a:solidFill>
                  <a:srgbClr val="A6BBA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0">
                <a:solidFill>
                  <a:srgbClr val="A6BBA9"/>
                </a:solidFill>
                <a:latin typeface="Helvetica Neue"/>
                <a:ea typeface="Helvetica Neue"/>
                <a:cs typeface="Helvetica Neue"/>
              </a:rPr>
              <a:t>+56 9 5407 3680</a:t>
            </a:r>
          </a:p>
          <a:p xmlns:a="http://schemas.openxmlformats.org/drawingml/2006/main">
            <a:pPr>
              <a:defRPr sz="1725" b="0">
                <a:solidFill>
                  <a:srgbClr val="A6BBA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0">
                <a:solidFill>
                  <a:srgbClr val="A6BBA9"/>
                </a:solidFill>
                <a:latin typeface="Helvetica Neue"/>
                <a:ea typeface="Helvetica Neue"/>
                <a:cs typeface="Helvetica Neue"/>
              </a:rPr>
              <a:t>tomas@bksrealestate.cl</a:t>
            </a:r>
          </a:p>
        </p:txBody>
      </p:sp>
    </p:spTree>
    <p:extLst>
      <p:ext uri="{BB962C8B-B14F-4D97-AF65-F5344CB8AC3E}">
        <p14:creationId xmlns:p14="http://schemas.microsoft.com/office/powerpoint/2010/main" val="2054164696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4F0E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Fuentes de infraestructura">
            <a:extLst xmlns:a="http://schemas.openxmlformats.org/drawingml/2006/main">
              <a:ext uri="{FF2B5EF4-FFF2-40B4-BE49-F238E27FC236}">
                <a16:creationId xmlns:a16="http://schemas.microsoft.com/office/drawing/2014/main" id="{B5035507-BD0F-4722-82DD-61B702313D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537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3600" b="0">
                <a:solidFill>
                  <a:srgbClr val="183C36"/>
                </a:solidFill>
                <a:latin typeface="Georgia"/>
                <a:ea typeface="Georgia"/>
                <a:cs typeface="Georgia"/>
              </a:defRPr>
            </a:pPr>
            <a:r>
              <a:rPr sz="3600" b="0">
                <a:solidFill>
                  <a:srgbClr val="183C36"/>
                </a:solidFill>
                <a:latin typeface="Georgia"/>
                <a:ea typeface="Georgia"/>
                <a:cs typeface="Georgia"/>
              </a:rPr>
              <a:t>Fuentes de infraestructura</a:t>
            </a:r>
          </a:p>
        </p:txBody>
      </p:sp>
      <p:sp>
        <p:nvSpPr>
          <p:cNvPr id="2" name="15">
            <a:extLst xmlns:a="http://schemas.openxmlformats.org/drawingml/2006/main">
              <a:ext uri="{FF2B5EF4-FFF2-40B4-BE49-F238E27FC236}">
                <a16:creationId xmlns:a16="http://schemas.microsoft.com/office/drawing/2014/main" id="{88BD762E-6ECB-4DBC-B3C7-5150438227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324600"/>
            <a:ext cx="3619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546861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546861"/>
                </a:solidFill>
                <a:latin typeface="Helvetica Neue"/>
                <a:ea typeface="Helvetica Neue"/>
                <a:cs typeface="Helvetica Neue"/>
              </a:rPr>
              <a:t>15</a:t>
            </a:r>
          </a:p>
        </p:txBody>
      </p:sp>
      <p:sp>
        <p:nvSpPr>
          <p:cNvPr id="3" name="Enlaces activos en los títulos. Antecedentes consultados al 6 de octub">
            <a:extLst xmlns:a="http://schemas.openxmlformats.org/drawingml/2006/main">
              <a:ext uri="{FF2B5EF4-FFF2-40B4-BE49-F238E27FC236}">
                <a16:creationId xmlns:a16="http://schemas.microsoft.com/office/drawing/2014/main" id="{E0D9282F-30BC-4BE0-A019-3D496CBC6D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29350"/>
            <a:ext cx="10287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46861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0">
                <a:solidFill>
                  <a:srgbClr val="546861"/>
                </a:solidFill>
                <a:latin typeface="Helvetica Neue"/>
                <a:ea typeface="Helvetica Neue"/>
                <a:cs typeface="Helvetica Neue"/>
              </a:rPr>
              <a:t>Enlaces activos en los títulos. Antecedentes consultados al 6 de octubre de 2026.</a:t>
            </a:r>
          </a:p>
        </p:txBody>
      </p:sp>
      <p:sp>
        <p:nvSpPr>
          <p:cNvPr id="4" name="Puente Chacao, avance del 3 de septiembre de 2026">
            <a:extLst xmlns:a="http://schemas.openxmlformats.org/drawingml/2006/main">
              <a:ext uri="{FF2B5EF4-FFF2-40B4-BE49-F238E27FC236}">
                <a16:creationId xmlns:a16="http://schemas.microsoft.com/office/drawing/2014/main" id="{3E15A863-5995-4189-80A0-15216A03CB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905000"/>
            <a:ext cx="10477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183C36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83C36"/>
                </a:solidFill>
                <a:latin typeface="Helvetica Neue"/>
                <a:ea typeface="Helvetica Neue"/>
                <a:cs typeface="Helvetica Neue"/>
                <a:hlinkClick xmlns:r="http://schemas.openxmlformats.org/officeDocument/2006/relationships" r:id="R7c5d8dca308341d0"/>
              </a:rPr>
              <a:t>Puente Chacao, avance del 3 de septiembre de 2026</a:t>
            </a:r>
          </a:p>
        </p:txBody>
      </p:sp>
      <p:sp>
        <p:nvSpPr>
          <p:cNvPr id="5" name="67,94% de avance. Puesta en servicio proyectada: octubre de 2028.">
            <a:extLst xmlns:a="http://schemas.openxmlformats.org/drawingml/2006/main">
              <a:ext uri="{FF2B5EF4-FFF2-40B4-BE49-F238E27FC236}">
                <a16:creationId xmlns:a16="http://schemas.microsoft.com/office/drawing/2014/main" id="{4CC62897-8486-4020-B730-C178AE4259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24100"/>
            <a:ext cx="105727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546861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546861"/>
                </a:solidFill>
                <a:latin typeface="Helvetica Neue"/>
                <a:ea typeface="Helvetica Neue"/>
                <a:cs typeface="Helvetica Neue"/>
              </a:rPr>
              <a:t>67,94% de avance. Puesta en servicio proyectada: octubre de 2028.</a:t>
            </a:r>
          </a:p>
        </p:txBody>
      </p:sp>
      <p:sp>
        <p:nvSpPr>
          <p:cNvPr id="6" name="Concesión Chacao–Chonchi, MOP">
            <a:extLst xmlns:a="http://schemas.openxmlformats.org/drawingml/2006/main">
              <a:ext uri="{FF2B5EF4-FFF2-40B4-BE49-F238E27FC236}">
                <a16:creationId xmlns:a16="http://schemas.microsoft.com/office/drawing/2014/main" id="{D518D3D1-60CB-4230-80F8-9AF9FF3C35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95600"/>
            <a:ext cx="10477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183C36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83C36"/>
                </a:solidFill>
                <a:latin typeface="Helvetica Neue"/>
                <a:ea typeface="Helvetica Neue"/>
                <a:cs typeface="Helvetica Neue"/>
                <a:hlinkClick xmlns:r="http://schemas.openxmlformats.org/officeDocument/2006/relationships" r:id="Reddbb5b9c5d743f2"/>
              </a:rPr>
              <a:t>Concesión Chacao–Chonchi, MOP</a:t>
            </a:r>
          </a:p>
        </p:txBody>
      </p:sp>
      <p:sp>
        <p:nvSpPr>
          <p:cNvPr id="7" name="Inversión, alcance, inicio previsto de obras y operación plena estimad">
            <a:extLst xmlns:a="http://schemas.openxmlformats.org/drawingml/2006/main">
              <a:ext uri="{FF2B5EF4-FFF2-40B4-BE49-F238E27FC236}">
                <a16:creationId xmlns:a16="http://schemas.microsoft.com/office/drawing/2014/main" id="{DEC38B09-01CF-4703-9BC4-690FE43DCD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14700"/>
            <a:ext cx="105727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546861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546861"/>
                </a:solidFill>
                <a:latin typeface="Helvetica Neue"/>
                <a:ea typeface="Helvetica Neue"/>
                <a:cs typeface="Helvetica Neue"/>
              </a:rPr>
              <a:t>Inversión, alcance, inicio previsto de obras y operación plena estimada.</a:t>
            </a:r>
          </a:p>
        </p:txBody>
      </p:sp>
      <p:sp>
        <p:nvSpPr>
          <p:cNvPr id="8" name="Decreto de adjudicación Chacao–Chonchi">
            <a:extLst xmlns:a="http://schemas.openxmlformats.org/drawingml/2006/main">
              <a:ext uri="{FF2B5EF4-FFF2-40B4-BE49-F238E27FC236}">
                <a16:creationId xmlns:a16="http://schemas.microsoft.com/office/drawing/2014/main" id="{ADF87BCE-D54A-4D3B-BDDC-0A8F769DBA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86200"/>
            <a:ext cx="10477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183C36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83C36"/>
                </a:solidFill>
                <a:latin typeface="Helvetica Neue"/>
                <a:ea typeface="Helvetica Neue"/>
                <a:cs typeface="Helvetica Neue"/>
                <a:hlinkClick xmlns:r="http://schemas.openxmlformats.org/officeDocument/2006/relationships" r:id="Rdeadd58f37984ad3"/>
              </a:rPr>
              <a:t>Decreto de adjudicación Chacao–Chonchi</a:t>
            </a:r>
          </a:p>
        </p:txBody>
      </p:sp>
      <p:sp>
        <p:nvSpPr>
          <p:cNvPr id="9" name="Definición del trazado y aproximadamente 106 km de doble calzada.">
            <a:extLst xmlns:a="http://schemas.openxmlformats.org/drawingml/2006/main">
              <a:ext uri="{FF2B5EF4-FFF2-40B4-BE49-F238E27FC236}">
                <a16:creationId xmlns:a16="http://schemas.microsoft.com/office/drawing/2014/main" id="{1A3E9E7B-1EDF-4331-9E67-C1A83CF778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05300"/>
            <a:ext cx="105727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546861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546861"/>
                </a:solidFill>
                <a:latin typeface="Helvetica Neue"/>
                <a:ea typeface="Helvetica Neue"/>
                <a:cs typeface="Helvetica Neue"/>
              </a:rPr>
              <a:t>Definición del trazado y aproximadamente 106 km de doble calzada.</a:t>
            </a:r>
          </a:p>
        </p:txBody>
      </p:sp>
      <p:sp>
        <p:nvSpPr>
          <p:cNvPr id="10" name="Ampliación de Mocopulli, Dirección de Aeropuertos">
            <a:extLst xmlns:a="http://schemas.openxmlformats.org/drawingml/2006/main">
              <a:ext uri="{FF2B5EF4-FFF2-40B4-BE49-F238E27FC236}">
                <a16:creationId xmlns:a16="http://schemas.microsoft.com/office/drawing/2014/main" id="{8D2EE70C-5B3B-4C0B-B106-49B21C1C6D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76800"/>
            <a:ext cx="10477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183C36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83C36"/>
                </a:solidFill>
                <a:latin typeface="Helvetica Neue"/>
                <a:ea typeface="Helvetica Neue"/>
                <a:cs typeface="Helvetica Neue"/>
                <a:hlinkClick xmlns:r="http://schemas.openxmlformats.org/officeDocument/2006/relationships" r:id="R7b85cd7c197c4c7e"/>
              </a:rPr>
              <a:t>Ampliación de Mocopulli, Dirección de Aeropuertos</a:t>
            </a:r>
          </a:p>
        </p:txBody>
      </p:sp>
      <p:sp>
        <p:nvSpPr>
          <p:cNvPr id="11" name="Programa de diseño, primera etapa de obras y superficie del terminal.">
            <a:extLst xmlns:a="http://schemas.openxmlformats.org/drawingml/2006/main">
              <a:ext uri="{FF2B5EF4-FFF2-40B4-BE49-F238E27FC236}">
                <a16:creationId xmlns:a16="http://schemas.microsoft.com/office/drawing/2014/main" id="{A07D7E18-BC5F-483F-BE4C-01A3EC3962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95900"/>
            <a:ext cx="105727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546861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546861"/>
                </a:solidFill>
                <a:latin typeface="Helvetica Neue"/>
                <a:ea typeface="Helvetica Neue"/>
                <a:cs typeface="Helvetica Neue"/>
              </a:rPr>
              <a:t>Programa de diseño, primera etapa de obras y superficie del terminal.</a:t>
            </a:r>
          </a:p>
        </p:txBody>
      </p:sp>
    </p:spTree>
    <p:extLst>
      <p:ext uri="{BB962C8B-B14F-4D97-AF65-F5344CB8AC3E}">
        <p14:creationId xmlns:p14="http://schemas.microsoft.com/office/powerpoint/2010/main" val="67889892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4F0E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Fuentes del territorio y del proyecto">
            <a:extLst xmlns:a="http://schemas.openxmlformats.org/drawingml/2006/main">
              <a:ext uri="{FF2B5EF4-FFF2-40B4-BE49-F238E27FC236}">
                <a16:creationId xmlns:a16="http://schemas.microsoft.com/office/drawing/2014/main" id="{81B127FA-818A-4774-B11E-1568FFBF86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537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3600" b="0">
                <a:solidFill>
                  <a:srgbClr val="183C36"/>
                </a:solidFill>
                <a:latin typeface="Georgia"/>
                <a:ea typeface="Georgia"/>
                <a:cs typeface="Georgia"/>
              </a:defRPr>
            </a:pPr>
            <a:r>
              <a:rPr sz="3600" b="0">
                <a:solidFill>
                  <a:srgbClr val="183C36"/>
                </a:solidFill>
                <a:latin typeface="Georgia"/>
                <a:ea typeface="Georgia"/>
                <a:cs typeface="Georgia"/>
              </a:rPr>
              <a:t>Fuentes del territorio y del proyecto</a:t>
            </a:r>
          </a:p>
        </p:txBody>
      </p:sp>
      <p:sp>
        <p:nvSpPr>
          <p:cNvPr id="2" name="16">
            <a:extLst xmlns:a="http://schemas.openxmlformats.org/drawingml/2006/main">
              <a:ext uri="{FF2B5EF4-FFF2-40B4-BE49-F238E27FC236}">
                <a16:creationId xmlns:a16="http://schemas.microsoft.com/office/drawing/2014/main" id="{B1ABEEF7-772D-45C6-AC13-848247446B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324600"/>
            <a:ext cx="3619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546861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546861"/>
                </a:solidFill>
                <a:latin typeface="Helvetica Neue"/>
                <a:ea typeface="Helvetica Neue"/>
                <a:cs typeface="Helvetica Neue"/>
              </a:rPr>
              <a:t>16</a:t>
            </a:r>
          </a:p>
        </p:txBody>
      </p:sp>
      <p:sp>
        <p:nvSpPr>
          <p:cNvPr id="3" name="Fotografías de Costa Natri: material real de BKS. Imagen Mocopulli: re">
            <a:extLst xmlns:a="http://schemas.openxmlformats.org/drawingml/2006/main">
              <a:ext uri="{FF2B5EF4-FFF2-40B4-BE49-F238E27FC236}">
                <a16:creationId xmlns:a16="http://schemas.microsoft.com/office/drawing/2014/main" id="{C52CAACB-F506-471F-A18A-4DCA7BC274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29350"/>
            <a:ext cx="10287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46861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0">
                <a:solidFill>
                  <a:srgbClr val="546861"/>
                </a:solidFill>
                <a:latin typeface="Helvetica Neue"/>
                <a:ea typeface="Helvetica Neue"/>
                <a:cs typeface="Helvetica Neue"/>
              </a:rPr>
              <a:t>Fotografías de Costa Natri: material real de BKS. Imagen Mocopulli: render referencial DAP.</a:t>
            </a:r>
          </a:p>
        </p:txBody>
      </p:sp>
      <p:sp>
        <p:nvSpPr>
          <p:cNvPr id="4" name="Costa Natri, ficha del proyecto">
            <a:extLst xmlns:a="http://schemas.openxmlformats.org/drawingml/2006/main">
              <a:ext uri="{FF2B5EF4-FFF2-40B4-BE49-F238E27FC236}">
                <a16:creationId xmlns:a16="http://schemas.microsoft.com/office/drawing/2014/main" id="{27626AC5-00BA-41BE-A063-67220FC044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33550"/>
            <a:ext cx="10477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183C36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83C36"/>
                </a:solidFill>
                <a:latin typeface="Helvetica Neue"/>
                <a:ea typeface="Helvetica Neue"/>
                <a:cs typeface="Helvetica Neue"/>
                <a:hlinkClick xmlns:r="http://schemas.openxmlformats.org/officeDocument/2006/relationships" r:id="R337ce47cc37c4b85"/>
              </a:rPr>
              <a:t>Costa Natri, ficha del proyecto</a:t>
            </a:r>
          </a:p>
        </p:txBody>
      </p:sp>
      <p:sp>
        <p:nvSpPr>
          <p:cNvPr id="5" name="Sernatur, ocupabilidad de febrero de 2026">
            <a:extLst xmlns:a="http://schemas.openxmlformats.org/drawingml/2006/main">
              <a:ext uri="{FF2B5EF4-FFF2-40B4-BE49-F238E27FC236}">
                <a16:creationId xmlns:a16="http://schemas.microsoft.com/office/drawing/2014/main" id="{6A21ABD5-4350-435F-A098-565E6EE881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24100"/>
            <a:ext cx="10477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183C36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83C36"/>
                </a:solidFill>
                <a:latin typeface="Helvetica Neue"/>
                <a:ea typeface="Helvetica Neue"/>
                <a:cs typeface="Helvetica Neue"/>
                <a:hlinkClick xmlns:r="http://schemas.openxmlformats.org/officeDocument/2006/relationships" r:id="R0679fdea82a040c6"/>
              </a:rPr>
              <a:t>Sernatur, ocupabilidad de febrero de 2026</a:t>
            </a:r>
          </a:p>
        </p:txBody>
      </p:sp>
      <p:sp>
        <p:nvSpPr>
          <p:cNvPr id="6" name="Servicio de Salud Chiloé, Ancud y Quellón">
            <a:extLst xmlns:a="http://schemas.openxmlformats.org/drawingml/2006/main">
              <a:ext uri="{FF2B5EF4-FFF2-40B4-BE49-F238E27FC236}">
                <a16:creationId xmlns:a16="http://schemas.microsoft.com/office/drawing/2014/main" id="{E571C7DF-531C-4E98-8259-F52A03A83A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914650"/>
            <a:ext cx="10477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183C36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83C36"/>
                </a:solidFill>
                <a:latin typeface="Helvetica Neue"/>
                <a:ea typeface="Helvetica Neue"/>
                <a:cs typeface="Helvetica Neue"/>
                <a:hlinkClick xmlns:r="http://schemas.openxmlformats.org/officeDocument/2006/relationships" r:id="R143bb9242a984959"/>
              </a:rPr>
              <a:t>Servicio de Salud Chiloé, Ancud y Quellón</a:t>
            </a:r>
          </a:p>
        </p:txBody>
      </p:sp>
      <p:sp>
        <p:nvSpPr>
          <p:cNvPr id="7" name="Delegación Provincial, hospital de Queilen">
            <a:extLst xmlns:a="http://schemas.openxmlformats.org/drawingml/2006/main">
              <a:ext uri="{FF2B5EF4-FFF2-40B4-BE49-F238E27FC236}">
                <a16:creationId xmlns:a16="http://schemas.microsoft.com/office/drawing/2014/main" id="{2C8495D0-1135-4326-B7B1-47696957C1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505200"/>
            <a:ext cx="10477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183C36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83C36"/>
                </a:solidFill>
                <a:latin typeface="Helvetica Neue"/>
                <a:ea typeface="Helvetica Neue"/>
                <a:cs typeface="Helvetica Neue"/>
                <a:hlinkClick xmlns:r="http://schemas.openxmlformats.org/officeDocument/2006/relationships" r:id="R0aa226307fcf4bad"/>
              </a:rPr>
              <a:t>Delegación Provincial, hospital de Queilen</a:t>
            </a:r>
          </a:p>
        </p:txBody>
      </p:sp>
      <p:sp>
        <p:nvSpPr>
          <p:cNvPr id="8" name="Plan Territorial de Zonas Rezagadas, MOP">
            <a:extLst xmlns:a="http://schemas.openxmlformats.org/drawingml/2006/main">
              <a:ext uri="{FF2B5EF4-FFF2-40B4-BE49-F238E27FC236}">
                <a16:creationId xmlns:a16="http://schemas.microsoft.com/office/drawing/2014/main" id="{3CA23DA4-AC42-401E-AA12-2A4C710997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95750"/>
            <a:ext cx="10477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183C36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83C36"/>
                </a:solidFill>
                <a:latin typeface="Helvetica Neue"/>
                <a:ea typeface="Helvetica Neue"/>
                <a:cs typeface="Helvetica Neue"/>
                <a:hlinkClick xmlns:r="http://schemas.openxmlformats.org/officeDocument/2006/relationships" r:id="R74b535ac5c4e4b7a"/>
              </a:rPr>
              <a:t>Plan Territorial de Zonas Rezagadas, MOP</a:t>
            </a:r>
          </a:p>
        </p:txBody>
      </p:sp>
      <p:sp>
        <p:nvSpPr>
          <p:cNvPr id="9" name="SAG, alcance de la certificación de subdivisión">
            <a:extLst xmlns:a="http://schemas.openxmlformats.org/drawingml/2006/main">
              <a:ext uri="{FF2B5EF4-FFF2-40B4-BE49-F238E27FC236}">
                <a16:creationId xmlns:a16="http://schemas.microsoft.com/office/drawing/2014/main" id="{9CAD1333-947E-4540-AA03-D7BAEF1DF1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686300"/>
            <a:ext cx="10477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183C36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83C36"/>
                </a:solidFill>
                <a:latin typeface="Helvetica Neue"/>
                <a:ea typeface="Helvetica Neue"/>
                <a:cs typeface="Helvetica Neue"/>
                <a:hlinkClick xmlns:r="http://schemas.openxmlformats.org/officeDocument/2006/relationships" r:id="R7b30382f08d54c3e"/>
              </a:rPr>
              <a:t>SAG, alcance de la certificación de subdivisión</a:t>
            </a:r>
          </a:p>
        </p:txBody>
      </p:sp>
      <p:sp>
        <p:nvSpPr>
          <p:cNvPr id="10" name="Transsa, análisis cualitativo del Puente Chacao">
            <a:extLst xmlns:a="http://schemas.openxmlformats.org/drawingml/2006/main">
              <a:ext uri="{FF2B5EF4-FFF2-40B4-BE49-F238E27FC236}">
                <a16:creationId xmlns:a16="http://schemas.microsoft.com/office/drawing/2014/main" id="{7D76114F-3993-4D1C-B92D-501C8D030C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76850"/>
            <a:ext cx="10477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183C36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83C36"/>
                </a:solidFill>
                <a:latin typeface="Helvetica Neue"/>
                <a:ea typeface="Helvetica Neue"/>
                <a:cs typeface="Helvetica Neue"/>
                <a:hlinkClick xmlns:r="http://schemas.openxmlformats.org/officeDocument/2006/relationships" r:id="R1eab342bc56c4588"/>
              </a:rPr>
              <a:t>Transsa, análisis cualitativo del Puente Chacao</a:t>
            </a:r>
          </a:p>
        </p:txBody>
      </p:sp>
    </p:spTree>
    <p:extLst>
      <p:ext uri="{BB962C8B-B14F-4D97-AF65-F5344CB8AC3E}">
        <p14:creationId xmlns:p14="http://schemas.microsoft.com/office/powerpoint/2010/main" val="1759468438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2026-10-06T15:23:05.4330000Z</dcterms:created>
  <dcterms:modified xsi:type="dcterms:W3CDTF">2026-10-06T15:23:05.4330000Z</dcterms:modified>
</coreProperties>
</file>